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35"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B49CB"/>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606615E-1119-44BB-99C5-5DC821367EC4}" v="93" dt="2023-03-08T15:40:32.402"/>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D00C3D6D-6A3A-407D-9E16-7843D93658AD}" v="131" dt="2023-03-08T15:38:36.99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53" autoAdjust="0"/>
    <p:restoredTop sz="94173" autoAdjust="0"/>
  </p:normalViewPr>
  <p:slideViewPr>
    <p:cSldViewPr snapToGrid="0" snapToObjects="1">
      <p:cViewPr varScale="1">
        <p:scale>
          <a:sx n="71" d="100"/>
          <a:sy n="71" d="100"/>
        </p:scale>
        <p:origin x="80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49210A-02BD-425B-ADCE-3868637F7C5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F5B14835-C727-4462-A3D2-28877CB6D947}">
      <dgm:prSet phldrT="[Text]"/>
      <dgm:spPr/>
      <dgm:t>
        <a:bodyPr/>
        <a:lstStyle/>
        <a:p>
          <a:r>
            <a:rPr lang="en-US" b="0" i="0" dirty="0"/>
            <a:t>Requested and parsed the SpaceX launch data using the GET request</a:t>
          </a:r>
          <a:endParaRPr lang="pt-BR" b="0" dirty="0"/>
        </a:p>
      </dgm:t>
    </dgm:pt>
    <dgm:pt modelId="{ACFB08F4-38BE-4D63-82D0-18105207C49C}" type="parTrans" cxnId="{61B4E1E5-4409-45CD-A727-568C0AB19323}">
      <dgm:prSet/>
      <dgm:spPr/>
      <dgm:t>
        <a:bodyPr/>
        <a:lstStyle/>
        <a:p>
          <a:endParaRPr lang="pt-BR"/>
        </a:p>
      </dgm:t>
    </dgm:pt>
    <dgm:pt modelId="{B8C39B18-EBE6-4A92-B2F2-B98D9112763E}" type="sibTrans" cxnId="{61B4E1E5-4409-45CD-A727-568C0AB19323}">
      <dgm:prSet/>
      <dgm:spPr/>
      <dgm:t>
        <a:bodyPr/>
        <a:lstStyle/>
        <a:p>
          <a:endParaRPr lang="pt-BR"/>
        </a:p>
      </dgm:t>
    </dgm:pt>
    <dgm:pt modelId="{4E73A218-20EA-41AD-AF78-605F5660DA97}">
      <dgm:prSet phldrT="[Text]"/>
      <dgm:spPr/>
      <dgm:t>
        <a:bodyPr/>
        <a:lstStyle/>
        <a:p>
          <a:r>
            <a:rPr lang="en-US" b="0" i="0" dirty="0"/>
            <a:t>Filtered the dataframe to only include Falcon 9 launches</a:t>
          </a:r>
          <a:endParaRPr lang="pt-BR" b="0" dirty="0"/>
        </a:p>
      </dgm:t>
    </dgm:pt>
    <dgm:pt modelId="{8F3CC311-8366-4B36-96DC-68B9D7F95623}" type="parTrans" cxnId="{B9D56E2B-131B-4E00-939F-BBBA8A0E506F}">
      <dgm:prSet/>
      <dgm:spPr/>
      <dgm:t>
        <a:bodyPr/>
        <a:lstStyle/>
        <a:p>
          <a:endParaRPr lang="pt-BR"/>
        </a:p>
      </dgm:t>
    </dgm:pt>
    <dgm:pt modelId="{64A69174-2C99-4E88-8D39-57B3542F2A14}" type="sibTrans" cxnId="{B9D56E2B-131B-4E00-939F-BBBA8A0E506F}">
      <dgm:prSet/>
      <dgm:spPr/>
      <dgm:t>
        <a:bodyPr/>
        <a:lstStyle/>
        <a:p>
          <a:endParaRPr lang="pt-BR"/>
        </a:p>
      </dgm:t>
    </dgm:pt>
    <dgm:pt modelId="{D9BDFCDA-C0D5-4796-BAC1-7940567D5184}">
      <dgm:prSet phldrT="[Text]"/>
      <dgm:spPr/>
      <dgm:t>
        <a:bodyPr/>
        <a:lstStyle/>
        <a:p>
          <a:r>
            <a:rPr lang="pt-BR" b="0" i="0" dirty="0"/>
            <a:t>Dealed with Missing Values by replacing then with the mean</a:t>
          </a:r>
        </a:p>
      </dgm:t>
    </dgm:pt>
    <dgm:pt modelId="{97B319FE-7434-4BB9-B621-B4AE4457A82A}" type="parTrans" cxnId="{EAD3CFB7-DEFC-4F40-9E7D-C778BCD56607}">
      <dgm:prSet/>
      <dgm:spPr/>
      <dgm:t>
        <a:bodyPr/>
        <a:lstStyle/>
        <a:p>
          <a:endParaRPr lang="pt-BR"/>
        </a:p>
      </dgm:t>
    </dgm:pt>
    <dgm:pt modelId="{94E4EFAB-9CA7-44C5-9F1A-4AD73C5FB1F1}" type="sibTrans" cxnId="{EAD3CFB7-DEFC-4F40-9E7D-C778BCD56607}">
      <dgm:prSet/>
      <dgm:spPr/>
      <dgm:t>
        <a:bodyPr/>
        <a:lstStyle/>
        <a:p>
          <a:endParaRPr lang="pt-BR"/>
        </a:p>
      </dgm:t>
    </dgm:pt>
    <dgm:pt modelId="{8302DAD9-9054-4B3E-90ED-D4F5986D51FA}" type="pres">
      <dgm:prSet presAssocID="{A449210A-02BD-425B-ADCE-3868637F7C58}" presName="diagram" presStyleCnt="0">
        <dgm:presLayoutVars>
          <dgm:dir/>
          <dgm:resizeHandles val="exact"/>
        </dgm:presLayoutVars>
      </dgm:prSet>
      <dgm:spPr/>
    </dgm:pt>
    <dgm:pt modelId="{0E100466-03E6-4FC1-93E1-6D44A6E6DCD7}" type="pres">
      <dgm:prSet presAssocID="{F5B14835-C727-4462-A3D2-28877CB6D947}" presName="node" presStyleLbl="node1" presStyleIdx="0" presStyleCnt="3">
        <dgm:presLayoutVars>
          <dgm:bulletEnabled val="1"/>
        </dgm:presLayoutVars>
      </dgm:prSet>
      <dgm:spPr/>
    </dgm:pt>
    <dgm:pt modelId="{83F93495-1AE8-4952-A184-674EBEFFF1DC}" type="pres">
      <dgm:prSet presAssocID="{B8C39B18-EBE6-4A92-B2F2-B98D9112763E}" presName="sibTrans" presStyleLbl="sibTrans2D1" presStyleIdx="0" presStyleCnt="2"/>
      <dgm:spPr/>
    </dgm:pt>
    <dgm:pt modelId="{64A66B38-9EC8-4A59-9639-C02663C494CD}" type="pres">
      <dgm:prSet presAssocID="{B8C39B18-EBE6-4A92-B2F2-B98D9112763E}" presName="connectorText" presStyleLbl="sibTrans2D1" presStyleIdx="0" presStyleCnt="2"/>
      <dgm:spPr/>
    </dgm:pt>
    <dgm:pt modelId="{179F25A8-AB30-42AE-97DC-E6D06EDAE23B}" type="pres">
      <dgm:prSet presAssocID="{4E73A218-20EA-41AD-AF78-605F5660DA97}" presName="node" presStyleLbl="node1" presStyleIdx="1" presStyleCnt="3">
        <dgm:presLayoutVars>
          <dgm:bulletEnabled val="1"/>
        </dgm:presLayoutVars>
      </dgm:prSet>
      <dgm:spPr/>
    </dgm:pt>
    <dgm:pt modelId="{1EFED79B-B60B-44B0-BEB5-717E6A955FB3}" type="pres">
      <dgm:prSet presAssocID="{64A69174-2C99-4E88-8D39-57B3542F2A14}" presName="sibTrans" presStyleLbl="sibTrans2D1" presStyleIdx="1" presStyleCnt="2"/>
      <dgm:spPr/>
    </dgm:pt>
    <dgm:pt modelId="{F4E811A6-6EC0-4D8E-899B-3698F7E74A9C}" type="pres">
      <dgm:prSet presAssocID="{64A69174-2C99-4E88-8D39-57B3542F2A14}" presName="connectorText" presStyleLbl="sibTrans2D1" presStyleIdx="1" presStyleCnt="2"/>
      <dgm:spPr/>
    </dgm:pt>
    <dgm:pt modelId="{36BC3B6E-5CFB-47A3-8710-AE168F79E962}" type="pres">
      <dgm:prSet presAssocID="{D9BDFCDA-C0D5-4796-BAC1-7940567D5184}" presName="node" presStyleLbl="node1" presStyleIdx="2" presStyleCnt="3" custLinFactNeighborX="-75634" custLinFactNeighborY="-9563">
        <dgm:presLayoutVars>
          <dgm:bulletEnabled val="1"/>
        </dgm:presLayoutVars>
      </dgm:prSet>
      <dgm:spPr/>
    </dgm:pt>
  </dgm:ptLst>
  <dgm:cxnLst>
    <dgm:cxn modelId="{CACEB606-300B-4AD8-8C87-FBF00BAF2324}" type="presOf" srcId="{64A69174-2C99-4E88-8D39-57B3542F2A14}" destId="{F4E811A6-6EC0-4D8E-899B-3698F7E74A9C}" srcOrd="1" destOrd="0" presId="urn:microsoft.com/office/officeart/2005/8/layout/process5"/>
    <dgm:cxn modelId="{5132C218-0EBE-459C-9FAC-23B143E9C9C1}" type="presOf" srcId="{4E73A218-20EA-41AD-AF78-605F5660DA97}" destId="{179F25A8-AB30-42AE-97DC-E6D06EDAE23B}" srcOrd="0" destOrd="0" presId="urn:microsoft.com/office/officeart/2005/8/layout/process5"/>
    <dgm:cxn modelId="{FB230F1B-9F34-45E5-BDE1-26DDA717AEC1}" type="presOf" srcId="{F5B14835-C727-4462-A3D2-28877CB6D947}" destId="{0E100466-03E6-4FC1-93E1-6D44A6E6DCD7}" srcOrd="0" destOrd="0" presId="urn:microsoft.com/office/officeart/2005/8/layout/process5"/>
    <dgm:cxn modelId="{011CEB20-A49D-484B-9AEE-4B7DE7DDD5AB}" type="presOf" srcId="{B8C39B18-EBE6-4A92-B2F2-B98D9112763E}" destId="{64A66B38-9EC8-4A59-9639-C02663C494CD}" srcOrd="1" destOrd="0" presId="urn:microsoft.com/office/officeart/2005/8/layout/process5"/>
    <dgm:cxn modelId="{4BFA542A-83E9-4C6E-86CB-E3CAF5FDF7C6}" type="presOf" srcId="{64A69174-2C99-4E88-8D39-57B3542F2A14}" destId="{1EFED79B-B60B-44B0-BEB5-717E6A955FB3}" srcOrd="0" destOrd="0" presId="urn:microsoft.com/office/officeart/2005/8/layout/process5"/>
    <dgm:cxn modelId="{B9D56E2B-131B-4E00-939F-BBBA8A0E506F}" srcId="{A449210A-02BD-425B-ADCE-3868637F7C58}" destId="{4E73A218-20EA-41AD-AF78-605F5660DA97}" srcOrd="1" destOrd="0" parTransId="{8F3CC311-8366-4B36-96DC-68B9D7F95623}" sibTransId="{64A69174-2C99-4E88-8D39-57B3542F2A14}"/>
    <dgm:cxn modelId="{BA41DD5C-B1B1-45FD-A26D-B0166AA36E8E}" type="presOf" srcId="{D9BDFCDA-C0D5-4796-BAC1-7940567D5184}" destId="{36BC3B6E-5CFB-47A3-8710-AE168F79E962}" srcOrd="0" destOrd="0" presId="urn:microsoft.com/office/officeart/2005/8/layout/process5"/>
    <dgm:cxn modelId="{DD945A5D-1B7B-4F29-9562-CE1CF5EA393C}" type="presOf" srcId="{A449210A-02BD-425B-ADCE-3868637F7C58}" destId="{8302DAD9-9054-4B3E-90ED-D4F5986D51FA}" srcOrd="0" destOrd="0" presId="urn:microsoft.com/office/officeart/2005/8/layout/process5"/>
    <dgm:cxn modelId="{BA2D3350-79A3-41D0-AEC5-EA83CBCF7BCD}" type="presOf" srcId="{B8C39B18-EBE6-4A92-B2F2-B98D9112763E}" destId="{83F93495-1AE8-4952-A184-674EBEFFF1DC}" srcOrd="0" destOrd="0" presId="urn:microsoft.com/office/officeart/2005/8/layout/process5"/>
    <dgm:cxn modelId="{EAD3CFB7-DEFC-4F40-9E7D-C778BCD56607}" srcId="{A449210A-02BD-425B-ADCE-3868637F7C58}" destId="{D9BDFCDA-C0D5-4796-BAC1-7940567D5184}" srcOrd="2" destOrd="0" parTransId="{97B319FE-7434-4BB9-B621-B4AE4457A82A}" sibTransId="{94E4EFAB-9CA7-44C5-9F1A-4AD73C5FB1F1}"/>
    <dgm:cxn modelId="{61B4E1E5-4409-45CD-A727-568C0AB19323}" srcId="{A449210A-02BD-425B-ADCE-3868637F7C58}" destId="{F5B14835-C727-4462-A3D2-28877CB6D947}" srcOrd="0" destOrd="0" parTransId="{ACFB08F4-38BE-4D63-82D0-18105207C49C}" sibTransId="{B8C39B18-EBE6-4A92-B2F2-B98D9112763E}"/>
    <dgm:cxn modelId="{598E8FE6-0E75-4CC6-B8A7-E6C39CE56312}" type="presParOf" srcId="{8302DAD9-9054-4B3E-90ED-D4F5986D51FA}" destId="{0E100466-03E6-4FC1-93E1-6D44A6E6DCD7}" srcOrd="0" destOrd="0" presId="urn:microsoft.com/office/officeart/2005/8/layout/process5"/>
    <dgm:cxn modelId="{7B0846A7-AB5A-4ECF-9FC0-1C03701AEC0F}" type="presParOf" srcId="{8302DAD9-9054-4B3E-90ED-D4F5986D51FA}" destId="{83F93495-1AE8-4952-A184-674EBEFFF1DC}" srcOrd="1" destOrd="0" presId="urn:microsoft.com/office/officeart/2005/8/layout/process5"/>
    <dgm:cxn modelId="{ABD8003E-2F83-447A-8FAB-A4F773369387}" type="presParOf" srcId="{83F93495-1AE8-4952-A184-674EBEFFF1DC}" destId="{64A66B38-9EC8-4A59-9639-C02663C494CD}" srcOrd="0" destOrd="0" presId="urn:microsoft.com/office/officeart/2005/8/layout/process5"/>
    <dgm:cxn modelId="{69C39210-121D-4803-ACDB-80627D05C126}" type="presParOf" srcId="{8302DAD9-9054-4B3E-90ED-D4F5986D51FA}" destId="{179F25A8-AB30-42AE-97DC-E6D06EDAE23B}" srcOrd="2" destOrd="0" presId="urn:microsoft.com/office/officeart/2005/8/layout/process5"/>
    <dgm:cxn modelId="{FB59DBA1-B4FE-4C6B-BC9D-C33510748B62}" type="presParOf" srcId="{8302DAD9-9054-4B3E-90ED-D4F5986D51FA}" destId="{1EFED79B-B60B-44B0-BEB5-717E6A955FB3}" srcOrd="3" destOrd="0" presId="urn:microsoft.com/office/officeart/2005/8/layout/process5"/>
    <dgm:cxn modelId="{3F11C4EE-B51D-48D7-82BF-B96CEED3A992}" type="presParOf" srcId="{1EFED79B-B60B-44B0-BEB5-717E6A955FB3}" destId="{F4E811A6-6EC0-4D8E-899B-3698F7E74A9C}" srcOrd="0" destOrd="0" presId="urn:microsoft.com/office/officeart/2005/8/layout/process5"/>
    <dgm:cxn modelId="{0DB79270-8C06-461D-B500-0179700CF972}" type="presParOf" srcId="{8302DAD9-9054-4B3E-90ED-D4F5986D51FA}" destId="{36BC3B6E-5CFB-47A3-8710-AE168F79E962}"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C70C91-87A0-487F-9140-0A1865B1313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96781358-54D9-48B6-82CA-6AEF5FE7F6CF}">
      <dgm:prSet phldrT="[Text]"/>
      <dgm:spPr/>
      <dgm:t>
        <a:bodyPr/>
        <a:lstStyle/>
        <a:p>
          <a:r>
            <a:rPr lang="en-US" b="0" i="0" dirty="0">
              <a:latin typeface="+mn-lt"/>
            </a:rPr>
            <a:t>Requested the Falcon9 Launch Wiki page from its URL</a:t>
          </a:r>
          <a:endParaRPr lang="pt-BR" b="0" dirty="0">
            <a:latin typeface="+mn-lt"/>
          </a:endParaRPr>
        </a:p>
      </dgm:t>
    </dgm:pt>
    <dgm:pt modelId="{66CE135A-7C4E-4182-8F33-72B2F2FE4160}" type="parTrans" cxnId="{FDDD4D69-820F-45B5-8A52-CE6666050E08}">
      <dgm:prSet/>
      <dgm:spPr/>
      <dgm:t>
        <a:bodyPr/>
        <a:lstStyle/>
        <a:p>
          <a:endParaRPr lang="pt-BR"/>
        </a:p>
      </dgm:t>
    </dgm:pt>
    <dgm:pt modelId="{1E4E57D5-6AB1-43C6-82D2-01538441156D}" type="sibTrans" cxnId="{FDDD4D69-820F-45B5-8A52-CE6666050E08}">
      <dgm:prSet/>
      <dgm:spPr/>
      <dgm:t>
        <a:bodyPr/>
        <a:lstStyle/>
        <a:p>
          <a:endParaRPr lang="pt-BR"/>
        </a:p>
      </dgm:t>
    </dgm:pt>
    <dgm:pt modelId="{B865F6C3-B6D8-4A83-ACBB-C64A2E735D70}">
      <dgm:prSet phldrT="[Text]"/>
      <dgm:spPr/>
      <dgm:t>
        <a:bodyPr/>
        <a:lstStyle/>
        <a:p>
          <a:r>
            <a:rPr lang="en-US" b="0" i="0" dirty="0"/>
            <a:t>Extracted all column/variable names from the HTML table header</a:t>
          </a:r>
          <a:endParaRPr lang="pt-BR" b="0" dirty="0"/>
        </a:p>
      </dgm:t>
    </dgm:pt>
    <dgm:pt modelId="{F7B377D7-BE5E-4276-9364-68927D3A390E}" type="parTrans" cxnId="{704B1D61-72CB-4EA1-AF8F-9493BA539B59}">
      <dgm:prSet/>
      <dgm:spPr/>
      <dgm:t>
        <a:bodyPr/>
        <a:lstStyle/>
        <a:p>
          <a:endParaRPr lang="pt-BR"/>
        </a:p>
      </dgm:t>
    </dgm:pt>
    <dgm:pt modelId="{C51C5821-D83D-4153-92BB-83722BF7AA73}" type="sibTrans" cxnId="{704B1D61-72CB-4EA1-AF8F-9493BA539B59}">
      <dgm:prSet/>
      <dgm:spPr/>
      <dgm:t>
        <a:bodyPr/>
        <a:lstStyle/>
        <a:p>
          <a:endParaRPr lang="pt-BR"/>
        </a:p>
      </dgm:t>
    </dgm:pt>
    <dgm:pt modelId="{987BD53B-8E74-485B-AC9B-0BC1E65C2848}">
      <dgm:prSet phldrT="[Text]"/>
      <dgm:spPr/>
      <dgm:t>
        <a:bodyPr/>
        <a:lstStyle/>
        <a:p>
          <a:r>
            <a:rPr lang="en-US" b="0" i="0" dirty="0"/>
            <a:t>Created a data frame by parsing the launch HTML tables</a:t>
          </a:r>
          <a:endParaRPr lang="pt-BR" b="0" dirty="0"/>
        </a:p>
      </dgm:t>
    </dgm:pt>
    <dgm:pt modelId="{B5C2215B-4279-4006-AB9B-B6EE4926DE1D}" type="parTrans" cxnId="{87F5DA87-898E-4F87-800F-4EF6560D921C}">
      <dgm:prSet/>
      <dgm:spPr/>
      <dgm:t>
        <a:bodyPr/>
        <a:lstStyle/>
        <a:p>
          <a:endParaRPr lang="pt-BR"/>
        </a:p>
      </dgm:t>
    </dgm:pt>
    <dgm:pt modelId="{418FA6F7-7820-4935-89F7-1E1B14CABDB1}" type="sibTrans" cxnId="{87F5DA87-898E-4F87-800F-4EF6560D921C}">
      <dgm:prSet/>
      <dgm:spPr/>
      <dgm:t>
        <a:bodyPr/>
        <a:lstStyle/>
        <a:p>
          <a:endParaRPr lang="pt-BR"/>
        </a:p>
      </dgm:t>
    </dgm:pt>
    <dgm:pt modelId="{4104F4FE-88A4-47F1-99D0-3D779AD99C07}" type="pres">
      <dgm:prSet presAssocID="{F4C70C91-87A0-487F-9140-0A1865B13136}" presName="diagram" presStyleCnt="0">
        <dgm:presLayoutVars>
          <dgm:dir/>
          <dgm:resizeHandles val="exact"/>
        </dgm:presLayoutVars>
      </dgm:prSet>
      <dgm:spPr/>
    </dgm:pt>
    <dgm:pt modelId="{995ED173-471F-467D-8CF4-41DD1DE328B9}" type="pres">
      <dgm:prSet presAssocID="{96781358-54D9-48B6-82CA-6AEF5FE7F6CF}" presName="node" presStyleLbl="node1" presStyleIdx="0" presStyleCnt="3">
        <dgm:presLayoutVars>
          <dgm:bulletEnabled val="1"/>
        </dgm:presLayoutVars>
      </dgm:prSet>
      <dgm:spPr/>
    </dgm:pt>
    <dgm:pt modelId="{E5E6863A-634B-4642-8AE3-73C55ABCE0E6}" type="pres">
      <dgm:prSet presAssocID="{1E4E57D5-6AB1-43C6-82D2-01538441156D}" presName="sibTrans" presStyleLbl="sibTrans2D1" presStyleIdx="0" presStyleCnt="2"/>
      <dgm:spPr/>
    </dgm:pt>
    <dgm:pt modelId="{6A63CE94-E80D-4BB4-B828-5F632FE8EBFC}" type="pres">
      <dgm:prSet presAssocID="{1E4E57D5-6AB1-43C6-82D2-01538441156D}" presName="connectorText" presStyleLbl="sibTrans2D1" presStyleIdx="0" presStyleCnt="2"/>
      <dgm:spPr/>
    </dgm:pt>
    <dgm:pt modelId="{FC63BD0B-D8F0-4F61-937F-65E2BD7EBFA0}" type="pres">
      <dgm:prSet presAssocID="{B865F6C3-B6D8-4A83-ACBB-C64A2E735D70}" presName="node" presStyleLbl="node1" presStyleIdx="1" presStyleCnt="3">
        <dgm:presLayoutVars>
          <dgm:bulletEnabled val="1"/>
        </dgm:presLayoutVars>
      </dgm:prSet>
      <dgm:spPr/>
    </dgm:pt>
    <dgm:pt modelId="{A4D65B44-95E5-4EE5-9B47-29151B238E7F}" type="pres">
      <dgm:prSet presAssocID="{C51C5821-D83D-4153-92BB-83722BF7AA73}" presName="sibTrans" presStyleLbl="sibTrans2D1" presStyleIdx="1" presStyleCnt="2"/>
      <dgm:spPr/>
    </dgm:pt>
    <dgm:pt modelId="{8BA7EEC1-464A-4640-8247-3CC0012F6408}" type="pres">
      <dgm:prSet presAssocID="{C51C5821-D83D-4153-92BB-83722BF7AA73}" presName="connectorText" presStyleLbl="sibTrans2D1" presStyleIdx="1" presStyleCnt="2"/>
      <dgm:spPr/>
    </dgm:pt>
    <dgm:pt modelId="{62E0FC36-730E-41E7-8E2C-550C9D5E98E1}" type="pres">
      <dgm:prSet presAssocID="{987BD53B-8E74-485B-AC9B-0BC1E65C2848}" presName="node" presStyleLbl="node1" presStyleIdx="2" presStyleCnt="3" custLinFactNeighborX="-69535">
        <dgm:presLayoutVars>
          <dgm:bulletEnabled val="1"/>
        </dgm:presLayoutVars>
      </dgm:prSet>
      <dgm:spPr/>
    </dgm:pt>
  </dgm:ptLst>
  <dgm:cxnLst>
    <dgm:cxn modelId="{2CC6F017-63A2-4F89-9070-6869AE767899}" type="presOf" srcId="{1E4E57D5-6AB1-43C6-82D2-01538441156D}" destId="{6A63CE94-E80D-4BB4-B828-5F632FE8EBFC}" srcOrd="1" destOrd="0" presId="urn:microsoft.com/office/officeart/2005/8/layout/process5"/>
    <dgm:cxn modelId="{704B1D61-72CB-4EA1-AF8F-9493BA539B59}" srcId="{F4C70C91-87A0-487F-9140-0A1865B13136}" destId="{B865F6C3-B6D8-4A83-ACBB-C64A2E735D70}" srcOrd="1" destOrd="0" parTransId="{F7B377D7-BE5E-4276-9364-68927D3A390E}" sibTransId="{C51C5821-D83D-4153-92BB-83722BF7AA73}"/>
    <dgm:cxn modelId="{FDDD4D69-820F-45B5-8A52-CE6666050E08}" srcId="{F4C70C91-87A0-487F-9140-0A1865B13136}" destId="{96781358-54D9-48B6-82CA-6AEF5FE7F6CF}" srcOrd="0" destOrd="0" parTransId="{66CE135A-7C4E-4182-8F33-72B2F2FE4160}" sibTransId="{1E4E57D5-6AB1-43C6-82D2-01538441156D}"/>
    <dgm:cxn modelId="{88287050-2AC0-41E7-A9ED-D9C1328FDA31}" type="presOf" srcId="{F4C70C91-87A0-487F-9140-0A1865B13136}" destId="{4104F4FE-88A4-47F1-99D0-3D779AD99C07}" srcOrd="0" destOrd="0" presId="urn:microsoft.com/office/officeart/2005/8/layout/process5"/>
    <dgm:cxn modelId="{68DABA77-7BCC-4690-93AD-237C928AC5F5}" type="presOf" srcId="{96781358-54D9-48B6-82CA-6AEF5FE7F6CF}" destId="{995ED173-471F-467D-8CF4-41DD1DE328B9}" srcOrd="0" destOrd="0" presId="urn:microsoft.com/office/officeart/2005/8/layout/process5"/>
    <dgm:cxn modelId="{3C966484-C892-438F-8D28-B042520BB6F2}" type="presOf" srcId="{987BD53B-8E74-485B-AC9B-0BC1E65C2848}" destId="{62E0FC36-730E-41E7-8E2C-550C9D5E98E1}" srcOrd="0" destOrd="0" presId="urn:microsoft.com/office/officeart/2005/8/layout/process5"/>
    <dgm:cxn modelId="{4ECED485-5CF6-43A9-BBA7-FB6FB695A424}" type="presOf" srcId="{B865F6C3-B6D8-4A83-ACBB-C64A2E735D70}" destId="{FC63BD0B-D8F0-4F61-937F-65E2BD7EBFA0}" srcOrd="0" destOrd="0" presId="urn:microsoft.com/office/officeart/2005/8/layout/process5"/>
    <dgm:cxn modelId="{87F5DA87-898E-4F87-800F-4EF6560D921C}" srcId="{F4C70C91-87A0-487F-9140-0A1865B13136}" destId="{987BD53B-8E74-485B-AC9B-0BC1E65C2848}" srcOrd="2" destOrd="0" parTransId="{B5C2215B-4279-4006-AB9B-B6EE4926DE1D}" sibTransId="{418FA6F7-7820-4935-89F7-1E1B14CABDB1}"/>
    <dgm:cxn modelId="{28702AAF-F1CA-4350-9244-F3F15D33A6D1}" type="presOf" srcId="{C51C5821-D83D-4153-92BB-83722BF7AA73}" destId="{8BA7EEC1-464A-4640-8247-3CC0012F6408}" srcOrd="1" destOrd="0" presId="urn:microsoft.com/office/officeart/2005/8/layout/process5"/>
    <dgm:cxn modelId="{CCEE19E4-C75E-4B98-BDE1-7A808DA368C7}" type="presOf" srcId="{1E4E57D5-6AB1-43C6-82D2-01538441156D}" destId="{E5E6863A-634B-4642-8AE3-73C55ABCE0E6}" srcOrd="0" destOrd="0" presId="urn:microsoft.com/office/officeart/2005/8/layout/process5"/>
    <dgm:cxn modelId="{322129FD-6F36-49C3-AA24-D8B65E161336}" type="presOf" srcId="{C51C5821-D83D-4153-92BB-83722BF7AA73}" destId="{A4D65B44-95E5-4EE5-9B47-29151B238E7F}" srcOrd="0" destOrd="0" presId="urn:microsoft.com/office/officeart/2005/8/layout/process5"/>
    <dgm:cxn modelId="{A8BD8503-54A1-498C-9C83-1D99D14B5A15}" type="presParOf" srcId="{4104F4FE-88A4-47F1-99D0-3D779AD99C07}" destId="{995ED173-471F-467D-8CF4-41DD1DE328B9}" srcOrd="0" destOrd="0" presId="urn:microsoft.com/office/officeart/2005/8/layout/process5"/>
    <dgm:cxn modelId="{169FCDD0-F687-49F8-BB85-39506B5D859F}" type="presParOf" srcId="{4104F4FE-88A4-47F1-99D0-3D779AD99C07}" destId="{E5E6863A-634B-4642-8AE3-73C55ABCE0E6}" srcOrd="1" destOrd="0" presId="urn:microsoft.com/office/officeart/2005/8/layout/process5"/>
    <dgm:cxn modelId="{F794ABDA-0757-4B71-8D13-75AEEE765DCE}" type="presParOf" srcId="{E5E6863A-634B-4642-8AE3-73C55ABCE0E6}" destId="{6A63CE94-E80D-4BB4-B828-5F632FE8EBFC}" srcOrd="0" destOrd="0" presId="urn:microsoft.com/office/officeart/2005/8/layout/process5"/>
    <dgm:cxn modelId="{ECF58618-11DD-4E7D-954F-F29F24235CB9}" type="presParOf" srcId="{4104F4FE-88A4-47F1-99D0-3D779AD99C07}" destId="{FC63BD0B-D8F0-4F61-937F-65E2BD7EBFA0}" srcOrd="2" destOrd="0" presId="urn:microsoft.com/office/officeart/2005/8/layout/process5"/>
    <dgm:cxn modelId="{D49BEE17-44DB-4FD9-B41E-90703D2692E5}" type="presParOf" srcId="{4104F4FE-88A4-47F1-99D0-3D779AD99C07}" destId="{A4D65B44-95E5-4EE5-9B47-29151B238E7F}" srcOrd="3" destOrd="0" presId="urn:microsoft.com/office/officeart/2005/8/layout/process5"/>
    <dgm:cxn modelId="{BAFE9886-15BC-4F23-A15E-71CDFCDDB91D}" type="presParOf" srcId="{A4D65B44-95E5-4EE5-9B47-29151B238E7F}" destId="{8BA7EEC1-464A-4640-8247-3CC0012F6408}" srcOrd="0" destOrd="0" presId="urn:microsoft.com/office/officeart/2005/8/layout/process5"/>
    <dgm:cxn modelId="{08D50E1A-89DD-4B26-B2A3-2F56BD4EF836}" type="presParOf" srcId="{4104F4FE-88A4-47F1-99D0-3D779AD99C07}" destId="{62E0FC36-730E-41E7-8E2C-550C9D5E98E1}"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F6955B-EB32-483A-8CC9-2AE84F20075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7A93E4E8-B344-47C7-B48B-02504999EB2F}">
      <dgm:prSet phldrT="[Text]"/>
      <dgm:spPr/>
      <dgm:t>
        <a:bodyPr/>
        <a:lstStyle/>
        <a:p>
          <a:r>
            <a:rPr lang="en-US" b="0" i="0" dirty="0"/>
            <a:t>Calculated the number of launches on each launch site</a:t>
          </a:r>
          <a:endParaRPr lang="pt-BR" b="0" dirty="0"/>
        </a:p>
      </dgm:t>
    </dgm:pt>
    <dgm:pt modelId="{CBBE9071-4B94-4612-BA5E-B8831A26BE57}" type="parTrans" cxnId="{E079DE25-630A-45BC-BC7B-7D6B8E18AF30}">
      <dgm:prSet/>
      <dgm:spPr/>
      <dgm:t>
        <a:bodyPr/>
        <a:lstStyle/>
        <a:p>
          <a:endParaRPr lang="pt-BR"/>
        </a:p>
      </dgm:t>
    </dgm:pt>
    <dgm:pt modelId="{18218079-2D92-4E1F-9D92-77914E49FC3B}" type="sibTrans" cxnId="{E079DE25-630A-45BC-BC7B-7D6B8E18AF30}">
      <dgm:prSet/>
      <dgm:spPr/>
      <dgm:t>
        <a:bodyPr/>
        <a:lstStyle/>
        <a:p>
          <a:endParaRPr lang="pt-BR"/>
        </a:p>
      </dgm:t>
    </dgm:pt>
    <dgm:pt modelId="{14220D04-F79A-4DC4-AE9C-7559742C7C3A}">
      <dgm:prSet phldrT="[Text]" custT="1"/>
      <dgm:spPr/>
      <dgm:t>
        <a:bodyPr/>
        <a:lstStyle/>
        <a:p>
          <a:r>
            <a:rPr lang="en-US" sz="2000" b="0" i="0" dirty="0"/>
            <a:t>Calculate the number and occurrence of each orbit</a:t>
          </a:r>
          <a:endParaRPr lang="pt-BR" sz="2000" b="0" dirty="0"/>
        </a:p>
      </dgm:t>
    </dgm:pt>
    <dgm:pt modelId="{D3F8F022-042E-4D4F-B214-8B3E7561BB1F}" type="parTrans" cxnId="{EF1EAEA3-5D26-4E3D-BC53-5DE3A6681D3E}">
      <dgm:prSet/>
      <dgm:spPr/>
      <dgm:t>
        <a:bodyPr/>
        <a:lstStyle/>
        <a:p>
          <a:endParaRPr lang="pt-BR"/>
        </a:p>
      </dgm:t>
    </dgm:pt>
    <dgm:pt modelId="{C33E054C-3E91-4136-8F0C-5D39EDC21255}" type="sibTrans" cxnId="{EF1EAEA3-5D26-4E3D-BC53-5DE3A6681D3E}">
      <dgm:prSet/>
      <dgm:spPr/>
      <dgm:t>
        <a:bodyPr/>
        <a:lstStyle/>
        <a:p>
          <a:endParaRPr lang="pt-BR"/>
        </a:p>
      </dgm:t>
    </dgm:pt>
    <dgm:pt modelId="{E85058F9-1951-49B0-BF79-8189F59BB694}">
      <dgm:prSet phldrT="[Text]"/>
      <dgm:spPr/>
      <dgm:t>
        <a:bodyPr/>
        <a:lstStyle/>
        <a:p>
          <a:r>
            <a:rPr lang="en-US" b="0" i="0" dirty="0"/>
            <a:t>Calculated the number and occurrence of mission outcome per orbit type</a:t>
          </a:r>
          <a:endParaRPr lang="pt-BR" b="0" dirty="0"/>
        </a:p>
      </dgm:t>
    </dgm:pt>
    <dgm:pt modelId="{5610483E-A2F9-4C8D-AAB5-F9C638464CAF}" type="parTrans" cxnId="{41EA7FCB-650C-401E-BE1F-4A85725CA779}">
      <dgm:prSet/>
      <dgm:spPr/>
      <dgm:t>
        <a:bodyPr/>
        <a:lstStyle/>
        <a:p>
          <a:endParaRPr lang="pt-BR"/>
        </a:p>
      </dgm:t>
    </dgm:pt>
    <dgm:pt modelId="{D7DA2E33-DD76-4A79-B90F-ACA4B3995228}" type="sibTrans" cxnId="{41EA7FCB-650C-401E-BE1F-4A85725CA779}">
      <dgm:prSet/>
      <dgm:spPr/>
      <dgm:t>
        <a:bodyPr/>
        <a:lstStyle/>
        <a:p>
          <a:endParaRPr lang="pt-BR"/>
        </a:p>
      </dgm:t>
    </dgm:pt>
    <dgm:pt modelId="{F1476797-1316-4539-ADB3-4087128F878A}">
      <dgm:prSet phldrT="[Text]"/>
      <dgm:spPr/>
      <dgm:t>
        <a:bodyPr/>
        <a:lstStyle/>
        <a:p>
          <a:r>
            <a:rPr lang="en-US" b="0" i="0" dirty="0"/>
            <a:t>Created a landing outcome label from Outcome column </a:t>
          </a:r>
          <a:endParaRPr lang="pt-BR" b="0" dirty="0"/>
        </a:p>
      </dgm:t>
    </dgm:pt>
    <dgm:pt modelId="{E03E458B-692D-4FB5-9FB7-B855D1E61997}" type="parTrans" cxnId="{ECE5E2F2-287D-4D2B-8541-608BA6FF51A8}">
      <dgm:prSet/>
      <dgm:spPr/>
      <dgm:t>
        <a:bodyPr/>
        <a:lstStyle/>
        <a:p>
          <a:endParaRPr lang="pt-BR"/>
        </a:p>
      </dgm:t>
    </dgm:pt>
    <dgm:pt modelId="{78293E71-94BE-447F-AF28-3129E8421273}" type="sibTrans" cxnId="{ECE5E2F2-287D-4D2B-8541-608BA6FF51A8}">
      <dgm:prSet/>
      <dgm:spPr/>
      <dgm:t>
        <a:bodyPr/>
        <a:lstStyle/>
        <a:p>
          <a:endParaRPr lang="pt-BR"/>
        </a:p>
      </dgm:t>
    </dgm:pt>
    <dgm:pt modelId="{F92712EE-CB7B-4B3D-8F3F-B0F1A57B6E0D}" type="pres">
      <dgm:prSet presAssocID="{25F6955B-EB32-483A-8CC9-2AE84F20075C}" presName="diagram" presStyleCnt="0">
        <dgm:presLayoutVars>
          <dgm:dir/>
          <dgm:resizeHandles val="exact"/>
        </dgm:presLayoutVars>
      </dgm:prSet>
      <dgm:spPr/>
    </dgm:pt>
    <dgm:pt modelId="{3CAF99E0-120A-459F-857D-03FFF19000DE}" type="pres">
      <dgm:prSet presAssocID="{7A93E4E8-B344-47C7-B48B-02504999EB2F}" presName="node" presStyleLbl="node1" presStyleIdx="0" presStyleCnt="4">
        <dgm:presLayoutVars>
          <dgm:bulletEnabled val="1"/>
        </dgm:presLayoutVars>
      </dgm:prSet>
      <dgm:spPr/>
    </dgm:pt>
    <dgm:pt modelId="{5A3D7AE5-9F7C-40D3-A235-F11A3835F72D}" type="pres">
      <dgm:prSet presAssocID="{18218079-2D92-4E1F-9D92-77914E49FC3B}" presName="sibTrans" presStyleLbl="sibTrans2D1" presStyleIdx="0" presStyleCnt="3"/>
      <dgm:spPr/>
    </dgm:pt>
    <dgm:pt modelId="{0A1724EF-207F-403B-901B-BACEE1808F31}" type="pres">
      <dgm:prSet presAssocID="{18218079-2D92-4E1F-9D92-77914E49FC3B}" presName="connectorText" presStyleLbl="sibTrans2D1" presStyleIdx="0" presStyleCnt="3"/>
      <dgm:spPr/>
    </dgm:pt>
    <dgm:pt modelId="{3C9577E8-2520-4FF3-BD6B-38C4EDB7A457}" type="pres">
      <dgm:prSet presAssocID="{14220D04-F79A-4DC4-AE9C-7559742C7C3A}" presName="node" presStyleLbl="node1" presStyleIdx="1" presStyleCnt="4">
        <dgm:presLayoutVars>
          <dgm:bulletEnabled val="1"/>
        </dgm:presLayoutVars>
      </dgm:prSet>
      <dgm:spPr/>
    </dgm:pt>
    <dgm:pt modelId="{090CB15A-693A-4CC2-A6C7-43656CF71155}" type="pres">
      <dgm:prSet presAssocID="{C33E054C-3E91-4136-8F0C-5D39EDC21255}" presName="sibTrans" presStyleLbl="sibTrans2D1" presStyleIdx="1" presStyleCnt="3"/>
      <dgm:spPr/>
    </dgm:pt>
    <dgm:pt modelId="{C4588083-7A6F-408A-AAD9-027EB8DAC13E}" type="pres">
      <dgm:prSet presAssocID="{C33E054C-3E91-4136-8F0C-5D39EDC21255}" presName="connectorText" presStyleLbl="sibTrans2D1" presStyleIdx="1" presStyleCnt="3"/>
      <dgm:spPr/>
    </dgm:pt>
    <dgm:pt modelId="{F6055A3D-87E0-4271-87F0-67CD2A60165F}" type="pres">
      <dgm:prSet presAssocID="{E85058F9-1951-49B0-BF79-8189F59BB694}" presName="node" presStyleLbl="node1" presStyleIdx="2" presStyleCnt="4" custLinFactNeighborX="1091" custLinFactNeighborY="122">
        <dgm:presLayoutVars>
          <dgm:bulletEnabled val="1"/>
        </dgm:presLayoutVars>
      </dgm:prSet>
      <dgm:spPr/>
    </dgm:pt>
    <dgm:pt modelId="{CEBFEB34-FDC9-4A22-992D-9EC9FA88EBA7}" type="pres">
      <dgm:prSet presAssocID="{D7DA2E33-DD76-4A79-B90F-ACA4B3995228}" presName="sibTrans" presStyleLbl="sibTrans2D1" presStyleIdx="2" presStyleCnt="3"/>
      <dgm:spPr/>
    </dgm:pt>
    <dgm:pt modelId="{4490386A-DAC1-45D3-9BD4-820D5991FD48}" type="pres">
      <dgm:prSet presAssocID="{D7DA2E33-DD76-4A79-B90F-ACA4B3995228}" presName="connectorText" presStyleLbl="sibTrans2D1" presStyleIdx="2" presStyleCnt="3"/>
      <dgm:spPr/>
    </dgm:pt>
    <dgm:pt modelId="{1F1F38AB-6138-4170-98FE-83FFB7EF3E10}" type="pres">
      <dgm:prSet presAssocID="{F1476797-1316-4539-ADB3-4087128F878A}" presName="node" presStyleLbl="node1" presStyleIdx="3" presStyleCnt="4">
        <dgm:presLayoutVars>
          <dgm:bulletEnabled val="1"/>
        </dgm:presLayoutVars>
      </dgm:prSet>
      <dgm:spPr/>
    </dgm:pt>
  </dgm:ptLst>
  <dgm:cxnLst>
    <dgm:cxn modelId="{92F5B421-FEE4-4678-A3EC-57530FC269C8}" type="presOf" srcId="{D7DA2E33-DD76-4A79-B90F-ACA4B3995228}" destId="{CEBFEB34-FDC9-4A22-992D-9EC9FA88EBA7}" srcOrd="0" destOrd="0" presId="urn:microsoft.com/office/officeart/2005/8/layout/process5"/>
    <dgm:cxn modelId="{E079DE25-630A-45BC-BC7B-7D6B8E18AF30}" srcId="{25F6955B-EB32-483A-8CC9-2AE84F20075C}" destId="{7A93E4E8-B344-47C7-B48B-02504999EB2F}" srcOrd="0" destOrd="0" parTransId="{CBBE9071-4B94-4612-BA5E-B8831A26BE57}" sibTransId="{18218079-2D92-4E1F-9D92-77914E49FC3B}"/>
    <dgm:cxn modelId="{5866DC32-CA3A-428E-BACA-6884AA4E1243}" type="presOf" srcId="{D7DA2E33-DD76-4A79-B90F-ACA4B3995228}" destId="{4490386A-DAC1-45D3-9BD4-820D5991FD48}" srcOrd="1" destOrd="0" presId="urn:microsoft.com/office/officeart/2005/8/layout/process5"/>
    <dgm:cxn modelId="{BFC8B734-E95C-44F9-8A59-C45F9397AE5C}" type="presOf" srcId="{18218079-2D92-4E1F-9D92-77914E49FC3B}" destId="{5A3D7AE5-9F7C-40D3-A235-F11A3835F72D}" srcOrd="0" destOrd="0" presId="urn:microsoft.com/office/officeart/2005/8/layout/process5"/>
    <dgm:cxn modelId="{563A6844-8649-4FC5-B526-7787CFE5257C}" type="presOf" srcId="{C33E054C-3E91-4136-8F0C-5D39EDC21255}" destId="{C4588083-7A6F-408A-AAD9-027EB8DAC13E}" srcOrd="1" destOrd="0" presId="urn:microsoft.com/office/officeart/2005/8/layout/process5"/>
    <dgm:cxn modelId="{62695B4C-E26C-48B2-BA53-44AD652390FE}" type="presOf" srcId="{14220D04-F79A-4DC4-AE9C-7559742C7C3A}" destId="{3C9577E8-2520-4FF3-BD6B-38C4EDB7A457}" srcOrd="0" destOrd="0" presId="urn:microsoft.com/office/officeart/2005/8/layout/process5"/>
    <dgm:cxn modelId="{5C331B75-D08A-41CC-8777-1F58D7B1AA25}" type="presOf" srcId="{E85058F9-1951-49B0-BF79-8189F59BB694}" destId="{F6055A3D-87E0-4271-87F0-67CD2A60165F}" srcOrd="0" destOrd="0" presId="urn:microsoft.com/office/officeart/2005/8/layout/process5"/>
    <dgm:cxn modelId="{8707F056-3EAB-4B59-BDE9-B95A6EF64ED2}" type="presOf" srcId="{25F6955B-EB32-483A-8CC9-2AE84F20075C}" destId="{F92712EE-CB7B-4B3D-8F3F-B0F1A57B6E0D}" srcOrd="0" destOrd="0" presId="urn:microsoft.com/office/officeart/2005/8/layout/process5"/>
    <dgm:cxn modelId="{81E94492-9E6E-4C74-9B23-13B905786BBE}" type="presOf" srcId="{F1476797-1316-4539-ADB3-4087128F878A}" destId="{1F1F38AB-6138-4170-98FE-83FFB7EF3E10}" srcOrd="0" destOrd="0" presId="urn:microsoft.com/office/officeart/2005/8/layout/process5"/>
    <dgm:cxn modelId="{BA1D36A0-58AE-4F9C-9FF2-2E1E702E717E}" type="presOf" srcId="{18218079-2D92-4E1F-9D92-77914E49FC3B}" destId="{0A1724EF-207F-403B-901B-BACEE1808F31}" srcOrd="1" destOrd="0" presId="urn:microsoft.com/office/officeart/2005/8/layout/process5"/>
    <dgm:cxn modelId="{EF1EAEA3-5D26-4E3D-BC53-5DE3A6681D3E}" srcId="{25F6955B-EB32-483A-8CC9-2AE84F20075C}" destId="{14220D04-F79A-4DC4-AE9C-7559742C7C3A}" srcOrd="1" destOrd="0" parTransId="{D3F8F022-042E-4D4F-B214-8B3E7561BB1F}" sibTransId="{C33E054C-3E91-4136-8F0C-5D39EDC21255}"/>
    <dgm:cxn modelId="{41EA7FCB-650C-401E-BE1F-4A85725CA779}" srcId="{25F6955B-EB32-483A-8CC9-2AE84F20075C}" destId="{E85058F9-1951-49B0-BF79-8189F59BB694}" srcOrd="2" destOrd="0" parTransId="{5610483E-A2F9-4C8D-AAB5-F9C638464CAF}" sibTransId="{D7DA2E33-DD76-4A79-B90F-ACA4B3995228}"/>
    <dgm:cxn modelId="{595061E2-312D-4946-BD9F-C6DE2401B852}" type="presOf" srcId="{C33E054C-3E91-4136-8F0C-5D39EDC21255}" destId="{090CB15A-693A-4CC2-A6C7-43656CF71155}" srcOrd="0" destOrd="0" presId="urn:microsoft.com/office/officeart/2005/8/layout/process5"/>
    <dgm:cxn modelId="{8D65F4EE-7C9F-46AC-883B-70158C31D299}" type="presOf" srcId="{7A93E4E8-B344-47C7-B48B-02504999EB2F}" destId="{3CAF99E0-120A-459F-857D-03FFF19000DE}" srcOrd="0" destOrd="0" presId="urn:microsoft.com/office/officeart/2005/8/layout/process5"/>
    <dgm:cxn modelId="{ECE5E2F2-287D-4D2B-8541-608BA6FF51A8}" srcId="{25F6955B-EB32-483A-8CC9-2AE84F20075C}" destId="{F1476797-1316-4539-ADB3-4087128F878A}" srcOrd="3" destOrd="0" parTransId="{E03E458B-692D-4FB5-9FB7-B855D1E61997}" sibTransId="{78293E71-94BE-447F-AF28-3129E8421273}"/>
    <dgm:cxn modelId="{FFF4DBB2-981A-44F3-9F52-2D8519534BE9}" type="presParOf" srcId="{F92712EE-CB7B-4B3D-8F3F-B0F1A57B6E0D}" destId="{3CAF99E0-120A-459F-857D-03FFF19000DE}" srcOrd="0" destOrd="0" presId="urn:microsoft.com/office/officeart/2005/8/layout/process5"/>
    <dgm:cxn modelId="{71189BF3-E6B7-4AE8-8B4C-22BB65D8D234}" type="presParOf" srcId="{F92712EE-CB7B-4B3D-8F3F-B0F1A57B6E0D}" destId="{5A3D7AE5-9F7C-40D3-A235-F11A3835F72D}" srcOrd="1" destOrd="0" presId="urn:microsoft.com/office/officeart/2005/8/layout/process5"/>
    <dgm:cxn modelId="{AA01CA7F-A93E-442E-AED1-54E0EA751808}" type="presParOf" srcId="{5A3D7AE5-9F7C-40D3-A235-F11A3835F72D}" destId="{0A1724EF-207F-403B-901B-BACEE1808F31}" srcOrd="0" destOrd="0" presId="urn:microsoft.com/office/officeart/2005/8/layout/process5"/>
    <dgm:cxn modelId="{2334897A-CBF4-46B7-ABF9-9C143F792E69}" type="presParOf" srcId="{F92712EE-CB7B-4B3D-8F3F-B0F1A57B6E0D}" destId="{3C9577E8-2520-4FF3-BD6B-38C4EDB7A457}" srcOrd="2" destOrd="0" presId="urn:microsoft.com/office/officeart/2005/8/layout/process5"/>
    <dgm:cxn modelId="{6335B843-EB65-4883-B24D-CD31A32209F9}" type="presParOf" srcId="{F92712EE-CB7B-4B3D-8F3F-B0F1A57B6E0D}" destId="{090CB15A-693A-4CC2-A6C7-43656CF71155}" srcOrd="3" destOrd="0" presId="urn:microsoft.com/office/officeart/2005/8/layout/process5"/>
    <dgm:cxn modelId="{B733251F-884B-4D76-99D2-118CA85F187C}" type="presParOf" srcId="{090CB15A-693A-4CC2-A6C7-43656CF71155}" destId="{C4588083-7A6F-408A-AAD9-027EB8DAC13E}" srcOrd="0" destOrd="0" presId="urn:microsoft.com/office/officeart/2005/8/layout/process5"/>
    <dgm:cxn modelId="{D4AC7AFD-6C49-4395-8313-74BA270EB532}" type="presParOf" srcId="{F92712EE-CB7B-4B3D-8F3F-B0F1A57B6E0D}" destId="{F6055A3D-87E0-4271-87F0-67CD2A60165F}" srcOrd="4" destOrd="0" presId="urn:microsoft.com/office/officeart/2005/8/layout/process5"/>
    <dgm:cxn modelId="{470DF684-8C15-4831-9B97-E91F5A145C94}" type="presParOf" srcId="{F92712EE-CB7B-4B3D-8F3F-B0F1A57B6E0D}" destId="{CEBFEB34-FDC9-4A22-992D-9EC9FA88EBA7}" srcOrd="5" destOrd="0" presId="urn:microsoft.com/office/officeart/2005/8/layout/process5"/>
    <dgm:cxn modelId="{36D34644-9273-41DD-8B01-A89A1FFE9B3F}" type="presParOf" srcId="{CEBFEB34-FDC9-4A22-992D-9EC9FA88EBA7}" destId="{4490386A-DAC1-45D3-9BD4-820D5991FD48}" srcOrd="0" destOrd="0" presId="urn:microsoft.com/office/officeart/2005/8/layout/process5"/>
    <dgm:cxn modelId="{4C75BC28-031F-4881-A898-88719F5B9A64}" type="presParOf" srcId="{F92712EE-CB7B-4B3D-8F3F-B0F1A57B6E0D}" destId="{1F1F38AB-6138-4170-98FE-83FFB7EF3E10}"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EC2CBF-7BE8-4280-AB34-EB1CB605620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9AB636CE-1435-44E8-9321-8A3EF2ADFE48}">
      <dgm:prSet phldrT="[Text]" custT="1"/>
      <dgm:spPr/>
      <dgm:t>
        <a:bodyPr/>
        <a:lstStyle/>
        <a:p>
          <a:r>
            <a:rPr lang="pt-BR" sz="1800" dirty="0"/>
            <a:t>Separate the class column and tranform it into na array</a:t>
          </a:r>
        </a:p>
      </dgm:t>
    </dgm:pt>
    <dgm:pt modelId="{4B89D031-393B-471E-837F-1E81ED31D2D9}" type="parTrans" cxnId="{491B31BE-B89B-4CE5-B58C-58D90871E0E1}">
      <dgm:prSet/>
      <dgm:spPr/>
      <dgm:t>
        <a:bodyPr/>
        <a:lstStyle/>
        <a:p>
          <a:endParaRPr lang="pt-BR"/>
        </a:p>
      </dgm:t>
    </dgm:pt>
    <dgm:pt modelId="{47FD4BD4-8920-48B9-A00C-7A403626DF1F}" type="sibTrans" cxnId="{491B31BE-B89B-4CE5-B58C-58D90871E0E1}">
      <dgm:prSet/>
      <dgm:spPr/>
      <dgm:t>
        <a:bodyPr/>
        <a:lstStyle/>
        <a:p>
          <a:endParaRPr lang="pt-BR"/>
        </a:p>
      </dgm:t>
    </dgm:pt>
    <dgm:pt modelId="{1DAAD26A-3128-463D-B015-4E0FE9093EF6}">
      <dgm:prSet phldrT="[Text]"/>
      <dgm:spPr/>
      <dgm:t>
        <a:bodyPr/>
        <a:lstStyle/>
        <a:p>
          <a:r>
            <a:rPr lang="pt-BR" dirty="0"/>
            <a:t>Fit and transform the data with Standart Scaler</a:t>
          </a:r>
        </a:p>
      </dgm:t>
    </dgm:pt>
    <dgm:pt modelId="{FAA73F4B-A9CC-4815-8FA9-A9C175DB4D52}" type="parTrans" cxnId="{8F511D83-1ECF-4CD0-A12A-E338EB38CE63}">
      <dgm:prSet/>
      <dgm:spPr/>
      <dgm:t>
        <a:bodyPr/>
        <a:lstStyle/>
        <a:p>
          <a:endParaRPr lang="pt-BR"/>
        </a:p>
      </dgm:t>
    </dgm:pt>
    <dgm:pt modelId="{7B35E3DB-683C-48BF-8563-F1127972D77D}" type="sibTrans" cxnId="{8F511D83-1ECF-4CD0-A12A-E338EB38CE63}">
      <dgm:prSet/>
      <dgm:spPr/>
      <dgm:t>
        <a:bodyPr/>
        <a:lstStyle/>
        <a:p>
          <a:endParaRPr lang="pt-BR"/>
        </a:p>
      </dgm:t>
    </dgm:pt>
    <dgm:pt modelId="{CDCC394E-6014-4F47-A194-60E7CCFC5B63}">
      <dgm:prSet phldrT="[Text]"/>
      <dgm:spPr/>
      <dgm:t>
        <a:bodyPr/>
        <a:lstStyle/>
        <a:p>
          <a:r>
            <a:rPr lang="pt-BR" dirty="0"/>
            <a:t>Split the data into training and testing data</a:t>
          </a:r>
        </a:p>
      </dgm:t>
    </dgm:pt>
    <dgm:pt modelId="{55E92433-2DAE-405D-A223-7DDA230F9C1B}" type="parTrans" cxnId="{32C2247F-F32D-46DC-8715-C06939A2A853}">
      <dgm:prSet/>
      <dgm:spPr/>
      <dgm:t>
        <a:bodyPr/>
        <a:lstStyle/>
        <a:p>
          <a:endParaRPr lang="pt-BR"/>
        </a:p>
      </dgm:t>
    </dgm:pt>
    <dgm:pt modelId="{F7071784-F64F-4211-93FF-F766891A8D42}" type="sibTrans" cxnId="{32C2247F-F32D-46DC-8715-C06939A2A853}">
      <dgm:prSet/>
      <dgm:spPr/>
      <dgm:t>
        <a:bodyPr/>
        <a:lstStyle/>
        <a:p>
          <a:endParaRPr lang="pt-BR"/>
        </a:p>
      </dgm:t>
    </dgm:pt>
    <dgm:pt modelId="{2A3AD9DE-5B8D-4857-B016-CECE5EFFF273}">
      <dgm:prSet phldrT="[Text]"/>
      <dgm:spPr/>
      <dgm:t>
        <a:bodyPr/>
        <a:lstStyle/>
        <a:p>
          <a:r>
            <a:rPr lang="pt-BR" dirty="0"/>
            <a:t>Used GridSearchCV to find optimal parameters </a:t>
          </a:r>
        </a:p>
      </dgm:t>
    </dgm:pt>
    <dgm:pt modelId="{86858E9C-F766-458D-9DBC-5441E879B08F}" type="parTrans" cxnId="{7629BA64-A317-4CC4-B11A-8361ACFB06BF}">
      <dgm:prSet/>
      <dgm:spPr/>
      <dgm:t>
        <a:bodyPr/>
        <a:lstStyle/>
        <a:p>
          <a:endParaRPr lang="pt-BR"/>
        </a:p>
      </dgm:t>
    </dgm:pt>
    <dgm:pt modelId="{A424FB93-5DDA-4373-87BF-4CC3F6C13701}" type="sibTrans" cxnId="{7629BA64-A317-4CC4-B11A-8361ACFB06BF}">
      <dgm:prSet/>
      <dgm:spPr/>
      <dgm:t>
        <a:bodyPr/>
        <a:lstStyle/>
        <a:p>
          <a:endParaRPr lang="pt-BR"/>
        </a:p>
      </dgm:t>
    </dgm:pt>
    <dgm:pt modelId="{6B064282-480C-4A3A-B6B9-95B157B35F18}">
      <dgm:prSet phldrT="[Text]"/>
      <dgm:spPr/>
      <dgm:t>
        <a:bodyPr/>
        <a:lstStyle/>
        <a:p>
          <a:r>
            <a:rPr lang="pt-BR" dirty="0"/>
            <a:t>Used GridSearchCV in Logreg, SVM, KNN and Decision Tree</a:t>
          </a:r>
        </a:p>
      </dgm:t>
    </dgm:pt>
    <dgm:pt modelId="{1855E8EE-AF84-4433-8203-B2160FB02AD9}" type="parTrans" cxnId="{51E55611-5CEF-4EFE-9135-D1115A32BBDF}">
      <dgm:prSet/>
      <dgm:spPr/>
      <dgm:t>
        <a:bodyPr/>
        <a:lstStyle/>
        <a:p>
          <a:endParaRPr lang="pt-BR"/>
        </a:p>
      </dgm:t>
    </dgm:pt>
    <dgm:pt modelId="{EC3CD619-CC23-4721-B9E1-E9D22F9FC512}" type="sibTrans" cxnId="{51E55611-5CEF-4EFE-9135-D1115A32BBDF}">
      <dgm:prSet/>
      <dgm:spPr/>
      <dgm:t>
        <a:bodyPr/>
        <a:lstStyle/>
        <a:p>
          <a:endParaRPr lang="pt-BR"/>
        </a:p>
      </dgm:t>
    </dgm:pt>
    <dgm:pt modelId="{F028CC10-6401-4E81-B888-CE0BE8179B3E}">
      <dgm:prSet custT="1"/>
      <dgm:spPr/>
      <dgm:t>
        <a:bodyPr/>
        <a:lstStyle/>
        <a:p>
          <a:r>
            <a:rPr lang="pt-BR" sz="1800" dirty="0"/>
            <a:t>Get the score of each model with the test data </a:t>
          </a:r>
        </a:p>
      </dgm:t>
    </dgm:pt>
    <dgm:pt modelId="{C23EFBA4-44F3-4B61-A2B9-1BB471073E69}" type="parTrans" cxnId="{9C3FEED9-7E0E-44D1-8C91-6F7DCA26973A}">
      <dgm:prSet/>
      <dgm:spPr/>
      <dgm:t>
        <a:bodyPr/>
        <a:lstStyle/>
        <a:p>
          <a:endParaRPr lang="pt-BR"/>
        </a:p>
      </dgm:t>
    </dgm:pt>
    <dgm:pt modelId="{0339279F-550A-413B-B749-097EB6D8F7F7}" type="sibTrans" cxnId="{9C3FEED9-7E0E-44D1-8C91-6F7DCA26973A}">
      <dgm:prSet/>
      <dgm:spPr/>
      <dgm:t>
        <a:bodyPr/>
        <a:lstStyle/>
        <a:p>
          <a:endParaRPr lang="pt-BR"/>
        </a:p>
      </dgm:t>
    </dgm:pt>
    <dgm:pt modelId="{6B1C1A08-F3DB-4A08-B543-6D65D311727C}">
      <dgm:prSet/>
      <dgm:spPr/>
      <dgm:t>
        <a:bodyPr/>
        <a:lstStyle/>
        <a:p>
          <a:r>
            <a:rPr lang="pt-BR" dirty="0"/>
            <a:t>Plot the confusion matrix for every models result</a:t>
          </a:r>
        </a:p>
      </dgm:t>
    </dgm:pt>
    <dgm:pt modelId="{7C2256A1-82A5-49BA-915D-CE174C26270A}" type="parTrans" cxnId="{B8A05B83-23B1-4FD3-9720-FA54CAC0A7FB}">
      <dgm:prSet/>
      <dgm:spPr/>
      <dgm:t>
        <a:bodyPr/>
        <a:lstStyle/>
        <a:p>
          <a:endParaRPr lang="pt-BR"/>
        </a:p>
      </dgm:t>
    </dgm:pt>
    <dgm:pt modelId="{861A0840-4150-49DE-A654-DEA33AACB4E3}" type="sibTrans" cxnId="{B8A05B83-23B1-4FD3-9720-FA54CAC0A7FB}">
      <dgm:prSet/>
      <dgm:spPr/>
      <dgm:t>
        <a:bodyPr/>
        <a:lstStyle/>
        <a:p>
          <a:endParaRPr lang="pt-BR"/>
        </a:p>
      </dgm:t>
    </dgm:pt>
    <dgm:pt modelId="{EF315E00-7530-4DF1-B43A-C77B08905114}">
      <dgm:prSet/>
      <dgm:spPr/>
      <dgm:t>
        <a:bodyPr/>
        <a:lstStyle/>
        <a:p>
          <a:r>
            <a:rPr lang="pt-BR" dirty="0"/>
            <a:t>Comparison of every model score</a:t>
          </a:r>
        </a:p>
      </dgm:t>
    </dgm:pt>
    <dgm:pt modelId="{283143E0-7DF6-4D82-81CD-7A40BDA51CFA}" type="parTrans" cxnId="{2D29A86F-420B-44D2-A63B-FA46A895EC01}">
      <dgm:prSet/>
      <dgm:spPr/>
      <dgm:t>
        <a:bodyPr/>
        <a:lstStyle/>
        <a:p>
          <a:endParaRPr lang="pt-BR"/>
        </a:p>
      </dgm:t>
    </dgm:pt>
    <dgm:pt modelId="{4E305ED6-6454-4B44-AB5D-F77CB68F69D4}" type="sibTrans" cxnId="{2D29A86F-420B-44D2-A63B-FA46A895EC01}">
      <dgm:prSet/>
      <dgm:spPr/>
      <dgm:t>
        <a:bodyPr/>
        <a:lstStyle/>
        <a:p>
          <a:endParaRPr lang="pt-BR"/>
        </a:p>
      </dgm:t>
    </dgm:pt>
    <dgm:pt modelId="{41C3C577-D871-4C4A-953E-408985165A06}">
      <dgm:prSet/>
      <dgm:spPr/>
      <dgm:t>
        <a:bodyPr/>
        <a:lstStyle/>
        <a:p>
          <a:r>
            <a:rPr lang="pt-BR" dirty="0"/>
            <a:t>Barplot to compare the scores</a:t>
          </a:r>
        </a:p>
      </dgm:t>
    </dgm:pt>
    <dgm:pt modelId="{B2093C60-FF07-4DC8-8E4C-47F5BE10FFBF}" type="parTrans" cxnId="{DCFE2C02-E41B-4A4A-9BBD-7E834EC22B27}">
      <dgm:prSet/>
      <dgm:spPr/>
      <dgm:t>
        <a:bodyPr/>
        <a:lstStyle/>
        <a:p>
          <a:endParaRPr lang="pt-BR"/>
        </a:p>
      </dgm:t>
    </dgm:pt>
    <dgm:pt modelId="{B5B1D195-823A-4FC9-A249-F473C212FCE7}" type="sibTrans" cxnId="{DCFE2C02-E41B-4A4A-9BBD-7E834EC22B27}">
      <dgm:prSet/>
      <dgm:spPr/>
      <dgm:t>
        <a:bodyPr/>
        <a:lstStyle/>
        <a:p>
          <a:endParaRPr lang="pt-BR"/>
        </a:p>
      </dgm:t>
    </dgm:pt>
    <dgm:pt modelId="{3CFA57BF-7238-4974-9F74-D99E8F16CAA4}" type="pres">
      <dgm:prSet presAssocID="{40EC2CBF-7BE8-4280-AB34-EB1CB6056209}" presName="diagram" presStyleCnt="0">
        <dgm:presLayoutVars>
          <dgm:dir/>
          <dgm:resizeHandles val="exact"/>
        </dgm:presLayoutVars>
      </dgm:prSet>
      <dgm:spPr/>
    </dgm:pt>
    <dgm:pt modelId="{4B471076-31CE-4AD2-BFD6-B5637866B547}" type="pres">
      <dgm:prSet presAssocID="{9AB636CE-1435-44E8-9321-8A3EF2ADFE48}" presName="node" presStyleLbl="node1" presStyleIdx="0" presStyleCnt="9">
        <dgm:presLayoutVars>
          <dgm:bulletEnabled val="1"/>
        </dgm:presLayoutVars>
      </dgm:prSet>
      <dgm:spPr/>
    </dgm:pt>
    <dgm:pt modelId="{53AC7084-353A-4805-9C78-FBE5B432C99F}" type="pres">
      <dgm:prSet presAssocID="{47FD4BD4-8920-48B9-A00C-7A403626DF1F}" presName="sibTrans" presStyleLbl="sibTrans2D1" presStyleIdx="0" presStyleCnt="8"/>
      <dgm:spPr/>
    </dgm:pt>
    <dgm:pt modelId="{DD3F5365-B656-49A3-B629-75F0CBA3B9A6}" type="pres">
      <dgm:prSet presAssocID="{47FD4BD4-8920-48B9-A00C-7A403626DF1F}" presName="connectorText" presStyleLbl="sibTrans2D1" presStyleIdx="0" presStyleCnt="8"/>
      <dgm:spPr/>
    </dgm:pt>
    <dgm:pt modelId="{3FE5B8D8-7626-41DE-AF2C-42C65B9F9ED0}" type="pres">
      <dgm:prSet presAssocID="{1DAAD26A-3128-463D-B015-4E0FE9093EF6}" presName="node" presStyleLbl="node1" presStyleIdx="1" presStyleCnt="9">
        <dgm:presLayoutVars>
          <dgm:bulletEnabled val="1"/>
        </dgm:presLayoutVars>
      </dgm:prSet>
      <dgm:spPr/>
    </dgm:pt>
    <dgm:pt modelId="{63B38A76-9645-4059-A663-38A55219E723}" type="pres">
      <dgm:prSet presAssocID="{7B35E3DB-683C-48BF-8563-F1127972D77D}" presName="sibTrans" presStyleLbl="sibTrans2D1" presStyleIdx="1" presStyleCnt="8"/>
      <dgm:spPr/>
    </dgm:pt>
    <dgm:pt modelId="{532877D8-924C-4D0B-90C8-189FC7159AC4}" type="pres">
      <dgm:prSet presAssocID="{7B35E3DB-683C-48BF-8563-F1127972D77D}" presName="connectorText" presStyleLbl="sibTrans2D1" presStyleIdx="1" presStyleCnt="8"/>
      <dgm:spPr/>
    </dgm:pt>
    <dgm:pt modelId="{B03F2717-B374-41A5-AC39-50FCF3786C84}" type="pres">
      <dgm:prSet presAssocID="{CDCC394E-6014-4F47-A194-60E7CCFC5B63}" presName="node" presStyleLbl="node1" presStyleIdx="2" presStyleCnt="9">
        <dgm:presLayoutVars>
          <dgm:bulletEnabled val="1"/>
        </dgm:presLayoutVars>
      </dgm:prSet>
      <dgm:spPr/>
    </dgm:pt>
    <dgm:pt modelId="{5714187A-138D-41A1-8846-2C27F94C6A9A}" type="pres">
      <dgm:prSet presAssocID="{F7071784-F64F-4211-93FF-F766891A8D42}" presName="sibTrans" presStyleLbl="sibTrans2D1" presStyleIdx="2" presStyleCnt="8"/>
      <dgm:spPr/>
    </dgm:pt>
    <dgm:pt modelId="{B41A546C-595F-436D-A935-326A0C8E6F13}" type="pres">
      <dgm:prSet presAssocID="{F7071784-F64F-4211-93FF-F766891A8D42}" presName="connectorText" presStyleLbl="sibTrans2D1" presStyleIdx="2" presStyleCnt="8"/>
      <dgm:spPr/>
    </dgm:pt>
    <dgm:pt modelId="{B84748F5-D07B-456B-8A67-6A63E69727E4}" type="pres">
      <dgm:prSet presAssocID="{2A3AD9DE-5B8D-4857-B016-CECE5EFFF273}" presName="node" presStyleLbl="node1" presStyleIdx="3" presStyleCnt="9">
        <dgm:presLayoutVars>
          <dgm:bulletEnabled val="1"/>
        </dgm:presLayoutVars>
      </dgm:prSet>
      <dgm:spPr/>
    </dgm:pt>
    <dgm:pt modelId="{F4EF0436-6EC4-4D6C-AC86-E73A0992760D}" type="pres">
      <dgm:prSet presAssocID="{A424FB93-5DDA-4373-87BF-4CC3F6C13701}" presName="sibTrans" presStyleLbl="sibTrans2D1" presStyleIdx="3" presStyleCnt="8"/>
      <dgm:spPr/>
    </dgm:pt>
    <dgm:pt modelId="{302AA019-7D24-4D57-923C-6725A8269360}" type="pres">
      <dgm:prSet presAssocID="{A424FB93-5DDA-4373-87BF-4CC3F6C13701}" presName="connectorText" presStyleLbl="sibTrans2D1" presStyleIdx="3" presStyleCnt="8"/>
      <dgm:spPr/>
    </dgm:pt>
    <dgm:pt modelId="{356FAF39-8B4D-481A-9F52-51EC6D86D9E9}" type="pres">
      <dgm:prSet presAssocID="{6B064282-480C-4A3A-B6B9-95B157B35F18}" presName="node" presStyleLbl="node1" presStyleIdx="4" presStyleCnt="9">
        <dgm:presLayoutVars>
          <dgm:bulletEnabled val="1"/>
        </dgm:presLayoutVars>
      </dgm:prSet>
      <dgm:spPr/>
    </dgm:pt>
    <dgm:pt modelId="{FE35CC07-7098-4224-8A80-F72E3508E324}" type="pres">
      <dgm:prSet presAssocID="{EC3CD619-CC23-4721-B9E1-E9D22F9FC512}" presName="sibTrans" presStyleLbl="sibTrans2D1" presStyleIdx="4" presStyleCnt="8"/>
      <dgm:spPr/>
    </dgm:pt>
    <dgm:pt modelId="{0E5E9B2F-4820-42E9-A304-0125A5883487}" type="pres">
      <dgm:prSet presAssocID="{EC3CD619-CC23-4721-B9E1-E9D22F9FC512}" presName="connectorText" presStyleLbl="sibTrans2D1" presStyleIdx="4" presStyleCnt="8"/>
      <dgm:spPr/>
    </dgm:pt>
    <dgm:pt modelId="{2F38CF27-45AC-4A0A-8D75-0DC010F58AEB}" type="pres">
      <dgm:prSet presAssocID="{F028CC10-6401-4E81-B888-CE0BE8179B3E}" presName="node" presStyleLbl="node1" presStyleIdx="5" presStyleCnt="9">
        <dgm:presLayoutVars>
          <dgm:bulletEnabled val="1"/>
        </dgm:presLayoutVars>
      </dgm:prSet>
      <dgm:spPr/>
    </dgm:pt>
    <dgm:pt modelId="{9C3B5E70-AA72-4354-9A75-2B7AC8E7B689}" type="pres">
      <dgm:prSet presAssocID="{0339279F-550A-413B-B749-097EB6D8F7F7}" presName="sibTrans" presStyleLbl="sibTrans2D1" presStyleIdx="5" presStyleCnt="8"/>
      <dgm:spPr/>
    </dgm:pt>
    <dgm:pt modelId="{E74D5125-1CD7-4BE1-888F-78EEA8B1F749}" type="pres">
      <dgm:prSet presAssocID="{0339279F-550A-413B-B749-097EB6D8F7F7}" presName="connectorText" presStyleLbl="sibTrans2D1" presStyleIdx="5" presStyleCnt="8"/>
      <dgm:spPr/>
    </dgm:pt>
    <dgm:pt modelId="{FC408D86-5EE8-4FD9-A4DF-5E222DC39CDB}" type="pres">
      <dgm:prSet presAssocID="{6B1C1A08-F3DB-4A08-B543-6D65D311727C}" presName="node" presStyleLbl="node1" presStyleIdx="6" presStyleCnt="9">
        <dgm:presLayoutVars>
          <dgm:bulletEnabled val="1"/>
        </dgm:presLayoutVars>
      </dgm:prSet>
      <dgm:spPr/>
    </dgm:pt>
    <dgm:pt modelId="{62F0718E-665B-47CD-97A8-A0C616BA578F}" type="pres">
      <dgm:prSet presAssocID="{861A0840-4150-49DE-A654-DEA33AACB4E3}" presName="sibTrans" presStyleLbl="sibTrans2D1" presStyleIdx="6" presStyleCnt="8"/>
      <dgm:spPr/>
    </dgm:pt>
    <dgm:pt modelId="{AB1B6685-A8F8-4367-AEC9-CEC0C501ADF1}" type="pres">
      <dgm:prSet presAssocID="{861A0840-4150-49DE-A654-DEA33AACB4E3}" presName="connectorText" presStyleLbl="sibTrans2D1" presStyleIdx="6" presStyleCnt="8"/>
      <dgm:spPr/>
    </dgm:pt>
    <dgm:pt modelId="{488F6095-1B12-4641-BC7E-A2E166D57EB9}" type="pres">
      <dgm:prSet presAssocID="{EF315E00-7530-4DF1-B43A-C77B08905114}" presName="node" presStyleLbl="node1" presStyleIdx="7" presStyleCnt="9">
        <dgm:presLayoutVars>
          <dgm:bulletEnabled val="1"/>
        </dgm:presLayoutVars>
      </dgm:prSet>
      <dgm:spPr/>
    </dgm:pt>
    <dgm:pt modelId="{6D87E6F6-3F95-4FA0-8B5C-D47A12A9CFBC}" type="pres">
      <dgm:prSet presAssocID="{4E305ED6-6454-4B44-AB5D-F77CB68F69D4}" presName="sibTrans" presStyleLbl="sibTrans2D1" presStyleIdx="7" presStyleCnt="8"/>
      <dgm:spPr/>
    </dgm:pt>
    <dgm:pt modelId="{9D6E2ADA-CF08-4ACD-9948-BBBB07B56D4C}" type="pres">
      <dgm:prSet presAssocID="{4E305ED6-6454-4B44-AB5D-F77CB68F69D4}" presName="connectorText" presStyleLbl="sibTrans2D1" presStyleIdx="7" presStyleCnt="8"/>
      <dgm:spPr/>
    </dgm:pt>
    <dgm:pt modelId="{6A9E9988-DB7D-4478-A630-5563F7DF21EF}" type="pres">
      <dgm:prSet presAssocID="{41C3C577-D871-4C4A-953E-408985165A06}" presName="node" presStyleLbl="node1" presStyleIdx="8" presStyleCnt="9">
        <dgm:presLayoutVars>
          <dgm:bulletEnabled val="1"/>
        </dgm:presLayoutVars>
      </dgm:prSet>
      <dgm:spPr/>
    </dgm:pt>
  </dgm:ptLst>
  <dgm:cxnLst>
    <dgm:cxn modelId="{FFABC300-EF8A-4CED-A915-0B762E19D2DE}" type="presOf" srcId="{EC3CD619-CC23-4721-B9E1-E9D22F9FC512}" destId="{FE35CC07-7098-4224-8A80-F72E3508E324}" srcOrd="0" destOrd="0" presId="urn:microsoft.com/office/officeart/2005/8/layout/process5"/>
    <dgm:cxn modelId="{DCFE2C02-E41B-4A4A-9BBD-7E834EC22B27}" srcId="{40EC2CBF-7BE8-4280-AB34-EB1CB6056209}" destId="{41C3C577-D871-4C4A-953E-408985165A06}" srcOrd="8" destOrd="0" parTransId="{B2093C60-FF07-4DC8-8E4C-47F5BE10FFBF}" sibTransId="{B5B1D195-823A-4FC9-A249-F473C212FCE7}"/>
    <dgm:cxn modelId="{51E55611-5CEF-4EFE-9135-D1115A32BBDF}" srcId="{40EC2CBF-7BE8-4280-AB34-EB1CB6056209}" destId="{6B064282-480C-4A3A-B6B9-95B157B35F18}" srcOrd="4" destOrd="0" parTransId="{1855E8EE-AF84-4433-8203-B2160FB02AD9}" sibTransId="{EC3CD619-CC23-4721-B9E1-E9D22F9FC512}"/>
    <dgm:cxn modelId="{3E560423-C7AE-4FBD-920B-54220D88123A}" type="presOf" srcId="{EC3CD619-CC23-4721-B9E1-E9D22F9FC512}" destId="{0E5E9B2F-4820-42E9-A304-0125A5883487}" srcOrd="1" destOrd="0" presId="urn:microsoft.com/office/officeart/2005/8/layout/process5"/>
    <dgm:cxn modelId="{F267A027-B8D5-480F-BD12-8A18FA280B3A}" type="presOf" srcId="{0339279F-550A-413B-B749-097EB6D8F7F7}" destId="{9C3B5E70-AA72-4354-9A75-2B7AC8E7B689}" srcOrd="0" destOrd="0" presId="urn:microsoft.com/office/officeart/2005/8/layout/process5"/>
    <dgm:cxn modelId="{D599B029-350F-4607-ABD1-F1E11409E081}" type="presOf" srcId="{1DAAD26A-3128-463D-B015-4E0FE9093EF6}" destId="{3FE5B8D8-7626-41DE-AF2C-42C65B9F9ED0}" srcOrd="0" destOrd="0" presId="urn:microsoft.com/office/officeart/2005/8/layout/process5"/>
    <dgm:cxn modelId="{DAA84D2F-2ADC-41A7-9AAA-002E5E2EE079}" type="presOf" srcId="{861A0840-4150-49DE-A654-DEA33AACB4E3}" destId="{AB1B6685-A8F8-4367-AEC9-CEC0C501ADF1}" srcOrd="1" destOrd="0" presId="urn:microsoft.com/office/officeart/2005/8/layout/process5"/>
    <dgm:cxn modelId="{BFD3A43E-0826-4B7C-A4A9-FB88A024FB76}" type="presOf" srcId="{7B35E3DB-683C-48BF-8563-F1127972D77D}" destId="{63B38A76-9645-4059-A663-38A55219E723}" srcOrd="0" destOrd="0" presId="urn:microsoft.com/office/officeart/2005/8/layout/process5"/>
    <dgm:cxn modelId="{16CC9040-AC38-472C-BF4D-E6FC0678A1C8}" type="presOf" srcId="{40EC2CBF-7BE8-4280-AB34-EB1CB6056209}" destId="{3CFA57BF-7238-4974-9F74-D99E8F16CAA4}" srcOrd="0" destOrd="0" presId="urn:microsoft.com/office/officeart/2005/8/layout/process5"/>
    <dgm:cxn modelId="{7629BA64-A317-4CC4-B11A-8361ACFB06BF}" srcId="{40EC2CBF-7BE8-4280-AB34-EB1CB6056209}" destId="{2A3AD9DE-5B8D-4857-B016-CECE5EFFF273}" srcOrd="3" destOrd="0" parTransId="{86858E9C-F766-458D-9DBC-5441E879B08F}" sibTransId="{A424FB93-5DDA-4373-87BF-4CC3F6C13701}"/>
    <dgm:cxn modelId="{B603E967-643A-4861-BEE1-E5F57390749C}" type="presOf" srcId="{F028CC10-6401-4E81-B888-CE0BE8179B3E}" destId="{2F38CF27-45AC-4A0A-8D75-0DC010F58AEB}" srcOrd="0" destOrd="0" presId="urn:microsoft.com/office/officeart/2005/8/layout/process5"/>
    <dgm:cxn modelId="{F9A8D84D-7712-431B-B174-E05E17454081}" type="presOf" srcId="{861A0840-4150-49DE-A654-DEA33AACB4E3}" destId="{62F0718E-665B-47CD-97A8-A0C616BA578F}" srcOrd="0" destOrd="0" presId="urn:microsoft.com/office/officeart/2005/8/layout/process5"/>
    <dgm:cxn modelId="{2D29A86F-420B-44D2-A63B-FA46A895EC01}" srcId="{40EC2CBF-7BE8-4280-AB34-EB1CB6056209}" destId="{EF315E00-7530-4DF1-B43A-C77B08905114}" srcOrd="7" destOrd="0" parTransId="{283143E0-7DF6-4D82-81CD-7A40BDA51CFA}" sibTransId="{4E305ED6-6454-4B44-AB5D-F77CB68F69D4}"/>
    <dgm:cxn modelId="{9AAEB16F-27FD-45D5-AB30-E72BC3D4B5DF}" type="presOf" srcId="{EF315E00-7530-4DF1-B43A-C77B08905114}" destId="{488F6095-1B12-4641-BC7E-A2E166D57EB9}" srcOrd="0" destOrd="0" presId="urn:microsoft.com/office/officeart/2005/8/layout/process5"/>
    <dgm:cxn modelId="{7BC4A070-90BC-49A2-A2F6-AFB3F37610A7}" type="presOf" srcId="{CDCC394E-6014-4F47-A194-60E7CCFC5B63}" destId="{B03F2717-B374-41A5-AC39-50FCF3786C84}" srcOrd="0" destOrd="0" presId="urn:microsoft.com/office/officeart/2005/8/layout/process5"/>
    <dgm:cxn modelId="{48AFA758-90F0-426A-AA17-16F6919C4B9E}" type="presOf" srcId="{41C3C577-D871-4C4A-953E-408985165A06}" destId="{6A9E9988-DB7D-4478-A630-5563F7DF21EF}" srcOrd="0" destOrd="0" presId="urn:microsoft.com/office/officeart/2005/8/layout/process5"/>
    <dgm:cxn modelId="{BC70CC58-F37D-429A-BD49-0E3CB016331B}" type="presOf" srcId="{4E305ED6-6454-4B44-AB5D-F77CB68F69D4}" destId="{6D87E6F6-3F95-4FA0-8B5C-D47A12A9CFBC}" srcOrd="0" destOrd="0" presId="urn:microsoft.com/office/officeart/2005/8/layout/process5"/>
    <dgm:cxn modelId="{32C2247F-F32D-46DC-8715-C06939A2A853}" srcId="{40EC2CBF-7BE8-4280-AB34-EB1CB6056209}" destId="{CDCC394E-6014-4F47-A194-60E7CCFC5B63}" srcOrd="2" destOrd="0" parTransId="{55E92433-2DAE-405D-A223-7DDA230F9C1B}" sibTransId="{F7071784-F64F-4211-93FF-F766891A8D42}"/>
    <dgm:cxn modelId="{8F511D83-1ECF-4CD0-A12A-E338EB38CE63}" srcId="{40EC2CBF-7BE8-4280-AB34-EB1CB6056209}" destId="{1DAAD26A-3128-463D-B015-4E0FE9093EF6}" srcOrd="1" destOrd="0" parTransId="{FAA73F4B-A9CC-4815-8FA9-A9C175DB4D52}" sibTransId="{7B35E3DB-683C-48BF-8563-F1127972D77D}"/>
    <dgm:cxn modelId="{B8A05B83-23B1-4FD3-9720-FA54CAC0A7FB}" srcId="{40EC2CBF-7BE8-4280-AB34-EB1CB6056209}" destId="{6B1C1A08-F3DB-4A08-B543-6D65D311727C}" srcOrd="6" destOrd="0" parTransId="{7C2256A1-82A5-49BA-915D-CE174C26270A}" sibTransId="{861A0840-4150-49DE-A654-DEA33AACB4E3}"/>
    <dgm:cxn modelId="{2471F485-5068-40D8-8682-0E608C6386AE}" type="presOf" srcId="{47FD4BD4-8920-48B9-A00C-7A403626DF1F}" destId="{DD3F5365-B656-49A3-B629-75F0CBA3B9A6}" srcOrd="1" destOrd="0" presId="urn:microsoft.com/office/officeart/2005/8/layout/process5"/>
    <dgm:cxn modelId="{96B3F987-8321-4DE0-9870-98AF8600AC15}" type="presOf" srcId="{9AB636CE-1435-44E8-9321-8A3EF2ADFE48}" destId="{4B471076-31CE-4AD2-BFD6-B5637866B547}" srcOrd="0" destOrd="0" presId="urn:microsoft.com/office/officeart/2005/8/layout/process5"/>
    <dgm:cxn modelId="{D4378D95-4718-4AB7-967B-6AEBEAF3D019}" type="presOf" srcId="{47FD4BD4-8920-48B9-A00C-7A403626DF1F}" destId="{53AC7084-353A-4805-9C78-FBE5B432C99F}" srcOrd="0" destOrd="0" presId="urn:microsoft.com/office/officeart/2005/8/layout/process5"/>
    <dgm:cxn modelId="{8300B49B-ABB8-48D7-A35B-7144FF2AF32C}" type="presOf" srcId="{A424FB93-5DDA-4373-87BF-4CC3F6C13701}" destId="{302AA019-7D24-4D57-923C-6725A8269360}" srcOrd="1" destOrd="0" presId="urn:microsoft.com/office/officeart/2005/8/layout/process5"/>
    <dgm:cxn modelId="{D47D3EA7-0964-4BEA-9DE8-A357760FA472}" type="presOf" srcId="{7B35E3DB-683C-48BF-8563-F1127972D77D}" destId="{532877D8-924C-4D0B-90C8-189FC7159AC4}" srcOrd="1" destOrd="0" presId="urn:microsoft.com/office/officeart/2005/8/layout/process5"/>
    <dgm:cxn modelId="{98F0E7B8-DB3F-410D-A5E0-DADE777CECD7}" type="presOf" srcId="{6B1C1A08-F3DB-4A08-B543-6D65D311727C}" destId="{FC408D86-5EE8-4FD9-A4DF-5E222DC39CDB}" srcOrd="0" destOrd="0" presId="urn:microsoft.com/office/officeart/2005/8/layout/process5"/>
    <dgm:cxn modelId="{491B31BE-B89B-4CE5-B58C-58D90871E0E1}" srcId="{40EC2CBF-7BE8-4280-AB34-EB1CB6056209}" destId="{9AB636CE-1435-44E8-9321-8A3EF2ADFE48}" srcOrd="0" destOrd="0" parTransId="{4B89D031-393B-471E-837F-1E81ED31D2D9}" sibTransId="{47FD4BD4-8920-48B9-A00C-7A403626DF1F}"/>
    <dgm:cxn modelId="{AA8383BF-09FA-4CE2-856B-3F5505DB94EC}" type="presOf" srcId="{4E305ED6-6454-4B44-AB5D-F77CB68F69D4}" destId="{9D6E2ADA-CF08-4ACD-9948-BBBB07B56D4C}" srcOrd="1" destOrd="0" presId="urn:microsoft.com/office/officeart/2005/8/layout/process5"/>
    <dgm:cxn modelId="{CC831BC1-7A0A-48BB-BC7F-8CEA5A324485}" type="presOf" srcId="{0339279F-550A-413B-B749-097EB6D8F7F7}" destId="{E74D5125-1CD7-4BE1-888F-78EEA8B1F749}" srcOrd="1" destOrd="0" presId="urn:microsoft.com/office/officeart/2005/8/layout/process5"/>
    <dgm:cxn modelId="{CDF21CC6-4C8A-4C1B-8920-1545DEEC4889}" type="presOf" srcId="{2A3AD9DE-5B8D-4857-B016-CECE5EFFF273}" destId="{B84748F5-D07B-456B-8A67-6A63E69727E4}" srcOrd="0" destOrd="0" presId="urn:microsoft.com/office/officeart/2005/8/layout/process5"/>
    <dgm:cxn modelId="{2B1BBBD6-ECD6-4210-8AFC-B90A6F298219}" type="presOf" srcId="{F7071784-F64F-4211-93FF-F766891A8D42}" destId="{B41A546C-595F-436D-A935-326A0C8E6F13}" srcOrd="1" destOrd="0" presId="urn:microsoft.com/office/officeart/2005/8/layout/process5"/>
    <dgm:cxn modelId="{9C3FEED9-7E0E-44D1-8C91-6F7DCA26973A}" srcId="{40EC2CBF-7BE8-4280-AB34-EB1CB6056209}" destId="{F028CC10-6401-4E81-B888-CE0BE8179B3E}" srcOrd="5" destOrd="0" parTransId="{C23EFBA4-44F3-4B61-A2B9-1BB471073E69}" sibTransId="{0339279F-550A-413B-B749-097EB6D8F7F7}"/>
    <dgm:cxn modelId="{33281BDA-D3CC-4361-AE68-314545BCE3D9}" type="presOf" srcId="{A424FB93-5DDA-4373-87BF-4CC3F6C13701}" destId="{F4EF0436-6EC4-4D6C-AC86-E73A0992760D}" srcOrd="0" destOrd="0" presId="urn:microsoft.com/office/officeart/2005/8/layout/process5"/>
    <dgm:cxn modelId="{40E6D8E8-EFB2-43D8-8544-F1AD0E4BC465}" type="presOf" srcId="{6B064282-480C-4A3A-B6B9-95B157B35F18}" destId="{356FAF39-8B4D-481A-9F52-51EC6D86D9E9}" srcOrd="0" destOrd="0" presId="urn:microsoft.com/office/officeart/2005/8/layout/process5"/>
    <dgm:cxn modelId="{0AF374EE-D886-4C14-B1F5-84CC4937966E}" type="presOf" srcId="{F7071784-F64F-4211-93FF-F766891A8D42}" destId="{5714187A-138D-41A1-8846-2C27F94C6A9A}" srcOrd="0" destOrd="0" presId="urn:microsoft.com/office/officeart/2005/8/layout/process5"/>
    <dgm:cxn modelId="{7A5580D7-B127-4671-9C7D-0848B09B50BF}" type="presParOf" srcId="{3CFA57BF-7238-4974-9F74-D99E8F16CAA4}" destId="{4B471076-31CE-4AD2-BFD6-B5637866B547}" srcOrd="0" destOrd="0" presId="urn:microsoft.com/office/officeart/2005/8/layout/process5"/>
    <dgm:cxn modelId="{BE025C6E-A94B-4D44-B13A-EFEDDDA81F00}" type="presParOf" srcId="{3CFA57BF-7238-4974-9F74-D99E8F16CAA4}" destId="{53AC7084-353A-4805-9C78-FBE5B432C99F}" srcOrd="1" destOrd="0" presId="urn:microsoft.com/office/officeart/2005/8/layout/process5"/>
    <dgm:cxn modelId="{2BC4C214-4CA0-4365-8747-EFD7F217F56F}" type="presParOf" srcId="{53AC7084-353A-4805-9C78-FBE5B432C99F}" destId="{DD3F5365-B656-49A3-B629-75F0CBA3B9A6}" srcOrd="0" destOrd="0" presId="urn:microsoft.com/office/officeart/2005/8/layout/process5"/>
    <dgm:cxn modelId="{7340FE7F-6A31-4BEA-84FB-14F41C6C40A3}" type="presParOf" srcId="{3CFA57BF-7238-4974-9F74-D99E8F16CAA4}" destId="{3FE5B8D8-7626-41DE-AF2C-42C65B9F9ED0}" srcOrd="2" destOrd="0" presId="urn:microsoft.com/office/officeart/2005/8/layout/process5"/>
    <dgm:cxn modelId="{E8B8B4E7-304F-4FBA-9A2E-31B969C325BF}" type="presParOf" srcId="{3CFA57BF-7238-4974-9F74-D99E8F16CAA4}" destId="{63B38A76-9645-4059-A663-38A55219E723}" srcOrd="3" destOrd="0" presId="urn:microsoft.com/office/officeart/2005/8/layout/process5"/>
    <dgm:cxn modelId="{4DF199C9-17BA-4568-9030-2FAE48052EF5}" type="presParOf" srcId="{63B38A76-9645-4059-A663-38A55219E723}" destId="{532877D8-924C-4D0B-90C8-189FC7159AC4}" srcOrd="0" destOrd="0" presId="urn:microsoft.com/office/officeart/2005/8/layout/process5"/>
    <dgm:cxn modelId="{7B869316-F471-42F9-8186-CEC05AAAD130}" type="presParOf" srcId="{3CFA57BF-7238-4974-9F74-D99E8F16CAA4}" destId="{B03F2717-B374-41A5-AC39-50FCF3786C84}" srcOrd="4" destOrd="0" presId="urn:microsoft.com/office/officeart/2005/8/layout/process5"/>
    <dgm:cxn modelId="{528A94D8-EC01-459E-B224-60185127DC23}" type="presParOf" srcId="{3CFA57BF-7238-4974-9F74-D99E8F16CAA4}" destId="{5714187A-138D-41A1-8846-2C27F94C6A9A}" srcOrd="5" destOrd="0" presId="urn:microsoft.com/office/officeart/2005/8/layout/process5"/>
    <dgm:cxn modelId="{D0B94ADC-A5CF-4F17-9561-08AB93A81ABA}" type="presParOf" srcId="{5714187A-138D-41A1-8846-2C27F94C6A9A}" destId="{B41A546C-595F-436D-A935-326A0C8E6F13}" srcOrd="0" destOrd="0" presId="urn:microsoft.com/office/officeart/2005/8/layout/process5"/>
    <dgm:cxn modelId="{6E776585-EFBE-413C-A487-3530767B51C9}" type="presParOf" srcId="{3CFA57BF-7238-4974-9F74-D99E8F16CAA4}" destId="{B84748F5-D07B-456B-8A67-6A63E69727E4}" srcOrd="6" destOrd="0" presId="urn:microsoft.com/office/officeart/2005/8/layout/process5"/>
    <dgm:cxn modelId="{861A9C72-6C40-4EA0-8E96-E7E97A26E377}" type="presParOf" srcId="{3CFA57BF-7238-4974-9F74-D99E8F16CAA4}" destId="{F4EF0436-6EC4-4D6C-AC86-E73A0992760D}" srcOrd="7" destOrd="0" presId="urn:microsoft.com/office/officeart/2005/8/layout/process5"/>
    <dgm:cxn modelId="{18FD19EB-218A-455B-983C-DC830D41FB0E}" type="presParOf" srcId="{F4EF0436-6EC4-4D6C-AC86-E73A0992760D}" destId="{302AA019-7D24-4D57-923C-6725A8269360}" srcOrd="0" destOrd="0" presId="urn:microsoft.com/office/officeart/2005/8/layout/process5"/>
    <dgm:cxn modelId="{86A24FB7-B8CA-4201-BB7A-8C045C09CC48}" type="presParOf" srcId="{3CFA57BF-7238-4974-9F74-D99E8F16CAA4}" destId="{356FAF39-8B4D-481A-9F52-51EC6D86D9E9}" srcOrd="8" destOrd="0" presId="urn:microsoft.com/office/officeart/2005/8/layout/process5"/>
    <dgm:cxn modelId="{E5521079-2B45-49A3-92B0-B397D7214BD3}" type="presParOf" srcId="{3CFA57BF-7238-4974-9F74-D99E8F16CAA4}" destId="{FE35CC07-7098-4224-8A80-F72E3508E324}" srcOrd="9" destOrd="0" presId="urn:microsoft.com/office/officeart/2005/8/layout/process5"/>
    <dgm:cxn modelId="{725B3007-82F9-4BC2-8852-0B0D0A27AECB}" type="presParOf" srcId="{FE35CC07-7098-4224-8A80-F72E3508E324}" destId="{0E5E9B2F-4820-42E9-A304-0125A5883487}" srcOrd="0" destOrd="0" presId="urn:microsoft.com/office/officeart/2005/8/layout/process5"/>
    <dgm:cxn modelId="{062ADF67-3B82-4D75-A896-2CF0147430EB}" type="presParOf" srcId="{3CFA57BF-7238-4974-9F74-D99E8F16CAA4}" destId="{2F38CF27-45AC-4A0A-8D75-0DC010F58AEB}" srcOrd="10" destOrd="0" presId="urn:microsoft.com/office/officeart/2005/8/layout/process5"/>
    <dgm:cxn modelId="{5A676D89-0B64-42B3-8944-2561625DE8BD}" type="presParOf" srcId="{3CFA57BF-7238-4974-9F74-D99E8F16CAA4}" destId="{9C3B5E70-AA72-4354-9A75-2B7AC8E7B689}" srcOrd="11" destOrd="0" presId="urn:microsoft.com/office/officeart/2005/8/layout/process5"/>
    <dgm:cxn modelId="{83C5A189-8E97-41F2-9BA5-5BD355E94478}" type="presParOf" srcId="{9C3B5E70-AA72-4354-9A75-2B7AC8E7B689}" destId="{E74D5125-1CD7-4BE1-888F-78EEA8B1F749}" srcOrd="0" destOrd="0" presId="urn:microsoft.com/office/officeart/2005/8/layout/process5"/>
    <dgm:cxn modelId="{3A7694D9-B47B-46CD-8EBC-A9BA293598D1}" type="presParOf" srcId="{3CFA57BF-7238-4974-9F74-D99E8F16CAA4}" destId="{FC408D86-5EE8-4FD9-A4DF-5E222DC39CDB}" srcOrd="12" destOrd="0" presId="urn:microsoft.com/office/officeart/2005/8/layout/process5"/>
    <dgm:cxn modelId="{A9C4C50A-6480-444D-B0CE-7E933E4326C5}" type="presParOf" srcId="{3CFA57BF-7238-4974-9F74-D99E8F16CAA4}" destId="{62F0718E-665B-47CD-97A8-A0C616BA578F}" srcOrd="13" destOrd="0" presId="urn:microsoft.com/office/officeart/2005/8/layout/process5"/>
    <dgm:cxn modelId="{8D68C155-0BBE-4E1B-AD14-81CA785482A6}" type="presParOf" srcId="{62F0718E-665B-47CD-97A8-A0C616BA578F}" destId="{AB1B6685-A8F8-4367-AEC9-CEC0C501ADF1}" srcOrd="0" destOrd="0" presId="urn:microsoft.com/office/officeart/2005/8/layout/process5"/>
    <dgm:cxn modelId="{0F717901-78B0-4E7B-851C-4F06C7A1AA74}" type="presParOf" srcId="{3CFA57BF-7238-4974-9F74-D99E8F16CAA4}" destId="{488F6095-1B12-4641-BC7E-A2E166D57EB9}" srcOrd="14" destOrd="0" presId="urn:microsoft.com/office/officeart/2005/8/layout/process5"/>
    <dgm:cxn modelId="{210445AC-BDD4-4553-AD75-EA6F8055A338}" type="presParOf" srcId="{3CFA57BF-7238-4974-9F74-D99E8F16CAA4}" destId="{6D87E6F6-3F95-4FA0-8B5C-D47A12A9CFBC}" srcOrd="15" destOrd="0" presId="urn:microsoft.com/office/officeart/2005/8/layout/process5"/>
    <dgm:cxn modelId="{93F5D312-F7B9-4986-AA22-6053E1451E2D}" type="presParOf" srcId="{6D87E6F6-3F95-4FA0-8B5C-D47A12A9CFBC}" destId="{9D6E2ADA-CF08-4ACD-9948-BBBB07B56D4C}" srcOrd="0" destOrd="0" presId="urn:microsoft.com/office/officeart/2005/8/layout/process5"/>
    <dgm:cxn modelId="{3DF745F1-432C-4986-9690-2199CA66D5BC}" type="presParOf" srcId="{3CFA57BF-7238-4974-9F74-D99E8F16CAA4}" destId="{6A9E9988-DB7D-4478-A630-5563F7DF21EF}" srcOrd="1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B6789E-C740-40EA-A4E0-640BF825113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87CD4EC-D868-4629-A0F9-96C5410A3CAC}">
      <dgm:prSet/>
      <dgm:spPr/>
      <dgm:t>
        <a:bodyPr/>
        <a:lstStyle/>
        <a:p>
          <a:r>
            <a:rPr lang="en-US"/>
            <a:t>All models had exactly the same confusion matrix</a:t>
          </a:r>
        </a:p>
      </dgm:t>
    </dgm:pt>
    <dgm:pt modelId="{A2D1C4AF-1B35-48C7-A0E0-3E21B0F030D2}" type="parTrans" cxnId="{ABAAB780-1CAE-4DD4-95E4-A79A0D8B80E3}">
      <dgm:prSet/>
      <dgm:spPr/>
      <dgm:t>
        <a:bodyPr/>
        <a:lstStyle/>
        <a:p>
          <a:endParaRPr lang="en-US"/>
        </a:p>
      </dgm:t>
    </dgm:pt>
    <dgm:pt modelId="{9520BF50-EB62-42EE-9A5B-D8E4B579CF1D}" type="sibTrans" cxnId="{ABAAB780-1CAE-4DD4-95E4-A79A0D8B80E3}">
      <dgm:prSet/>
      <dgm:spPr/>
      <dgm:t>
        <a:bodyPr/>
        <a:lstStyle/>
        <a:p>
          <a:endParaRPr lang="en-US"/>
        </a:p>
      </dgm:t>
    </dgm:pt>
    <dgm:pt modelId="{309DC337-61C3-4009-AAAF-C5DC432920F2}">
      <dgm:prSet/>
      <dgm:spPr/>
      <dgm:t>
        <a:bodyPr/>
        <a:lstStyle/>
        <a:p>
          <a:r>
            <a:rPr lang="en-US"/>
            <a:t>They all predicted all the correct unsuccessful landings (12)</a:t>
          </a:r>
        </a:p>
      </dgm:t>
    </dgm:pt>
    <dgm:pt modelId="{68CDA81E-DF86-4D59-B12B-2341E2BCAEFB}" type="parTrans" cxnId="{52462E48-A292-4DA1-85CE-B0566CB15D1E}">
      <dgm:prSet/>
      <dgm:spPr/>
      <dgm:t>
        <a:bodyPr/>
        <a:lstStyle/>
        <a:p>
          <a:endParaRPr lang="en-US"/>
        </a:p>
      </dgm:t>
    </dgm:pt>
    <dgm:pt modelId="{41F9723A-5919-42BA-A322-C26A84D60445}" type="sibTrans" cxnId="{52462E48-A292-4DA1-85CE-B0566CB15D1E}">
      <dgm:prSet/>
      <dgm:spPr/>
      <dgm:t>
        <a:bodyPr/>
        <a:lstStyle/>
        <a:p>
          <a:endParaRPr lang="en-US"/>
        </a:p>
      </dgm:t>
    </dgm:pt>
    <dgm:pt modelId="{E8ADA505-A46C-4CCF-93FB-E4B54FDA8AAE}">
      <dgm:prSet/>
      <dgm:spPr/>
      <dgm:t>
        <a:bodyPr/>
        <a:lstStyle/>
        <a:p>
          <a:r>
            <a:rPr lang="en-US"/>
            <a:t>The problem is that they aren’t very good in predicting good outcomes</a:t>
          </a:r>
        </a:p>
      </dgm:t>
    </dgm:pt>
    <dgm:pt modelId="{C7EBA911-2D1F-4A36-9102-FC86847F86D9}" type="parTrans" cxnId="{A272567F-E029-45A6-BBE9-8BC72676D84F}">
      <dgm:prSet/>
      <dgm:spPr/>
      <dgm:t>
        <a:bodyPr/>
        <a:lstStyle/>
        <a:p>
          <a:endParaRPr lang="en-US"/>
        </a:p>
      </dgm:t>
    </dgm:pt>
    <dgm:pt modelId="{2003380D-F21E-45CA-9150-98F98A847795}" type="sibTrans" cxnId="{A272567F-E029-45A6-BBE9-8BC72676D84F}">
      <dgm:prSet/>
      <dgm:spPr/>
      <dgm:t>
        <a:bodyPr/>
        <a:lstStyle/>
        <a:p>
          <a:endParaRPr lang="en-US"/>
        </a:p>
      </dgm:t>
    </dgm:pt>
    <dgm:pt modelId="{E40E8CB7-E329-421A-9404-65B63AB3B1F4}">
      <dgm:prSet/>
      <dgm:spPr/>
      <dgm:t>
        <a:bodyPr/>
        <a:lstStyle/>
        <a:p>
          <a:r>
            <a:rPr lang="en-US"/>
            <a:t>They all predicted 6 good outcomes, but only got 3 right. </a:t>
          </a:r>
        </a:p>
      </dgm:t>
    </dgm:pt>
    <dgm:pt modelId="{9D44A272-6CEB-488C-9288-A7B93717C666}" type="parTrans" cxnId="{4C7E0D91-61A4-4B04-9E6D-BC941B994C45}">
      <dgm:prSet/>
      <dgm:spPr/>
      <dgm:t>
        <a:bodyPr/>
        <a:lstStyle/>
        <a:p>
          <a:endParaRPr lang="en-US"/>
        </a:p>
      </dgm:t>
    </dgm:pt>
    <dgm:pt modelId="{D4E99D42-6A13-4D8B-9B92-CC78972FFE64}" type="sibTrans" cxnId="{4C7E0D91-61A4-4B04-9E6D-BC941B994C45}">
      <dgm:prSet/>
      <dgm:spPr/>
      <dgm:t>
        <a:bodyPr/>
        <a:lstStyle/>
        <a:p>
          <a:endParaRPr lang="en-US"/>
        </a:p>
      </dgm:t>
    </dgm:pt>
    <dgm:pt modelId="{09427367-0A67-44F2-A671-EB83B3BF4330}">
      <dgm:prSet/>
      <dgm:spPr/>
      <dgm:t>
        <a:bodyPr/>
        <a:lstStyle/>
        <a:p>
          <a:r>
            <a:rPr lang="en-US"/>
            <a:t>More data is needed In order to improve the god outcomes prediction</a:t>
          </a:r>
        </a:p>
      </dgm:t>
    </dgm:pt>
    <dgm:pt modelId="{3D27F53B-E829-4535-83EB-937C43896A3B}" type="parTrans" cxnId="{6410FD7F-D493-4D44-8617-F25B0F2C571B}">
      <dgm:prSet/>
      <dgm:spPr/>
      <dgm:t>
        <a:bodyPr/>
        <a:lstStyle/>
        <a:p>
          <a:endParaRPr lang="en-US"/>
        </a:p>
      </dgm:t>
    </dgm:pt>
    <dgm:pt modelId="{012BF229-C06C-4AB2-A785-7F0A92EB6A23}" type="sibTrans" cxnId="{6410FD7F-D493-4D44-8617-F25B0F2C571B}">
      <dgm:prSet/>
      <dgm:spPr/>
      <dgm:t>
        <a:bodyPr/>
        <a:lstStyle/>
        <a:p>
          <a:endParaRPr lang="en-US"/>
        </a:p>
      </dgm:t>
    </dgm:pt>
    <dgm:pt modelId="{1A9AE4E1-A741-4025-95CA-B452771D0FCC}" type="pres">
      <dgm:prSet presAssocID="{C5B6789E-C740-40EA-A4E0-640BF8251131}" presName="vert0" presStyleCnt="0">
        <dgm:presLayoutVars>
          <dgm:dir/>
          <dgm:animOne val="branch"/>
          <dgm:animLvl val="lvl"/>
        </dgm:presLayoutVars>
      </dgm:prSet>
      <dgm:spPr/>
    </dgm:pt>
    <dgm:pt modelId="{FE2053CF-A49F-4047-BA76-DB291E10F7D2}" type="pres">
      <dgm:prSet presAssocID="{A87CD4EC-D868-4629-A0F9-96C5410A3CAC}" presName="thickLine" presStyleLbl="alignNode1" presStyleIdx="0" presStyleCnt="5"/>
      <dgm:spPr/>
    </dgm:pt>
    <dgm:pt modelId="{6B3E39A8-A50F-4DDF-A5F8-AFD3C2CEC8A1}" type="pres">
      <dgm:prSet presAssocID="{A87CD4EC-D868-4629-A0F9-96C5410A3CAC}" presName="horz1" presStyleCnt="0"/>
      <dgm:spPr/>
    </dgm:pt>
    <dgm:pt modelId="{809E5FF8-62DF-4EC1-BEB8-1ED9B44F1280}" type="pres">
      <dgm:prSet presAssocID="{A87CD4EC-D868-4629-A0F9-96C5410A3CAC}" presName="tx1" presStyleLbl="revTx" presStyleIdx="0" presStyleCnt="5"/>
      <dgm:spPr/>
    </dgm:pt>
    <dgm:pt modelId="{FEB2C264-A581-4FA9-94F1-613F0808195B}" type="pres">
      <dgm:prSet presAssocID="{A87CD4EC-D868-4629-A0F9-96C5410A3CAC}" presName="vert1" presStyleCnt="0"/>
      <dgm:spPr/>
    </dgm:pt>
    <dgm:pt modelId="{08EE85BF-2200-4379-9B54-54515003B08A}" type="pres">
      <dgm:prSet presAssocID="{309DC337-61C3-4009-AAAF-C5DC432920F2}" presName="thickLine" presStyleLbl="alignNode1" presStyleIdx="1" presStyleCnt="5"/>
      <dgm:spPr/>
    </dgm:pt>
    <dgm:pt modelId="{4349C7EF-82EA-4A29-806B-00643E3E9736}" type="pres">
      <dgm:prSet presAssocID="{309DC337-61C3-4009-AAAF-C5DC432920F2}" presName="horz1" presStyleCnt="0"/>
      <dgm:spPr/>
    </dgm:pt>
    <dgm:pt modelId="{59B59F2C-6EBD-4568-96C8-A5F355908698}" type="pres">
      <dgm:prSet presAssocID="{309DC337-61C3-4009-AAAF-C5DC432920F2}" presName="tx1" presStyleLbl="revTx" presStyleIdx="1" presStyleCnt="5"/>
      <dgm:spPr/>
    </dgm:pt>
    <dgm:pt modelId="{419D6DC8-C107-4945-9F47-A6C3974D251E}" type="pres">
      <dgm:prSet presAssocID="{309DC337-61C3-4009-AAAF-C5DC432920F2}" presName="vert1" presStyleCnt="0"/>
      <dgm:spPr/>
    </dgm:pt>
    <dgm:pt modelId="{5A50402B-2610-41C0-AD22-A527621149F4}" type="pres">
      <dgm:prSet presAssocID="{E8ADA505-A46C-4CCF-93FB-E4B54FDA8AAE}" presName="thickLine" presStyleLbl="alignNode1" presStyleIdx="2" presStyleCnt="5"/>
      <dgm:spPr/>
    </dgm:pt>
    <dgm:pt modelId="{C89CB5EC-43D8-45C2-B29E-4CD86ACAFDD1}" type="pres">
      <dgm:prSet presAssocID="{E8ADA505-A46C-4CCF-93FB-E4B54FDA8AAE}" presName="horz1" presStyleCnt="0"/>
      <dgm:spPr/>
    </dgm:pt>
    <dgm:pt modelId="{0AE6402B-9961-4B90-B8AA-429554062C72}" type="pres">
      <dgm:prSet presAssocID="{E8ADA505-A46C-4CCF-93FB-E4B54FDA8AAE}" presName="tx1" presStyleLbl="revTx" presStyleIdx="2" presStyleCnt="5"/>
      <dgm:spPr/>
    </dgm:pt>
    <dgm:pt modelId="{E6FF3ED6-1302-49D3-BA24-8E41DCC4EE94}" type="pres">
      <dgm:prSet presAssocID="{E8ADA505-A46C-4CCF-93FB-E4B54FDA8AAE}" presName="vert1" presStyleCnt="0"/>
      <dgm:spPr/>
    </dgm:pt>
    <dgm:pt modelId="{85E89CE6-72C8-40A6-93A7-203141520A32}" type="pres">
      <dgm:prSet presAssocID="{E40E8CB7-E329-421A-9404-65B63AB3B1F4}" presName="thickLine" presStyleLbl="alignNode1" presStyleIdx="3" presStyleCnt="5"/>
      <dgm:spPr/>
    </dgm:pt>
    <dgm:pt modelId="{6E725849-68EA-4530-B7F3-AD609EC6EEC9}" type="pres">
      <dgm:prSet presAssocID="{E40E8CB7-E329-421A-9404-65B63AB3B1F4}" presName="horz1" presStyleCnt="0"/>
      <dgm:spPr/>
    </dgm:pt>
    <dgm:pt modelId="{79C6FE07-47F6-40B9-89F7-263480FCBE99}" type="pres">
      <dgm:prSet presAssocID="{E40E8CB7-E329-421A-9404-65B63AB3B1F4}" presName="tx1" presStyleLbl="revTx" presStyleIdx="3" presStyleCnt="5"/>
      <dgm:spPr/>
    </dgm:pt>
    <dgm:pt modelId="{FCD97A73-2197-4359-82E5-011F546251C5}" type="pres">
      <dgm:prSet presAssocID="{E40E8CB7-E329-421A-9404-65B63AB3B1F4}" presName="vert1" presStyleCnt="0"/>
      <dgm:spPr/>
    </dgm:pt>
    <dgm:pt modelId="{4B039697-DB7C-4CAF-8FAA-E79C5F436E2B}" type="pres">
      <dgm:prSet presAssocID="{09427367-0A67-44F2-A671-EB83B3BF4330}" presName="thickLine" presStyleLbl="alignNode1" presStyleIdx="4" presStyleCnt="5"/>
      <dgm:spPr/>
    </dgm:pt>
    <dgm:pt modelId="{24BAB436-4605-4A8B-904A-DF0227901119}" type="pres">
      <dgm:prSet presAssocID="{09427367-0A67-44F2-A671-EB83B3BF4330}" presName="horz1" presStyleCnt="0"/>
      <dgm:spPr/>
    </dgm:pt>
    <dgm:pt modelId="{7FB6A4F8-FCD6-41DB-99A0-A69352D44342}" type="pres">
      <dgm:prSet presAssocID="{09427367-0A67-44F2-A671-EB83B3BF4330}" presName="tx1" presStyleLbl="revTx" presStyleIdx="4" presStyleCnt="5"/>
      <dgm:spPr/>
    </dgm:pt>
    <dgm:pt modelId="{7C3A5AB1-103A-4F2F-BE1A-CCD74A94ACCA}" type="pres">
      <dgm:prSet presAssocID="{09427367-0A67-44F2-A671-EB83B3BF4330}" presName="vert1" presStyleCnt="0"/>
      <dgm:spPr/>
    </dgm:pt>
  </dgm:ptLst>
  <dgm:cxnLst>
    <dgm:cxn modelId="{52462E48-A292-4DA1-85CE-B0566CB15D1E}" srcId="{C5B6789E-C740-40EA-A4E0-640BF8251131}" destId="{309DC337-61C3-4009-AAAF-C5DC432920F2}" srcOrd="1" destOrd="0" parTransId="{68CDA81E-DF86-4D59-B12B-2341E2BCAEFB}" sibTransId="{41F9723A-5919-42BA-A322-C26A84D60445}"/>
    <dgm:cxn modelId="{65D78A4F-AA8F-4DAB-B203-0BB7C3238133}" type="presOf" srcId="{C5B6789E-C740-40EA-A4E0-640BF8251131}" destId="{1A9AE4E1-A741-4025-95CA-B452771D0FCC}" srcOrd="0" destOrd="0" presId="urn:microsoft.com/office/officeart/2008/layout/LinedList"/>
    <dgm:cxn modelId="{A272567F-E029-45A6-BBE9-8BC72676D84F}" srcId="{C5B6789E-C740-40EA-A4E0-640BF8251131}" destId="{E8ADA505-A46C-4CCF-93FB-E4B54FDA8AAE}" srcOrd="2" destOrd="0" parTransId="{C7EBA911-2D1F-4A36-9102-FC86847F86D9}" sibTransId="{2003380D-F21E-45CA-9150-98F98A847795}"/>
    <dgm:cxn modelId="{6410FD7F-D493-4D44-8617-F25B0F2C571B}" srcId="{C5B6789E-C740-40EA-A4E0-640BF8251131}" destId="{09427367-0A67-44F2-A671-EB83B3BF4330}" srcOrd="4" destOrd="0" parTransId="{3D27F53B-E829-4535-83EB-937C43896A3B}" sibTransId="{012BF229-C06C-4AB2-A785-7F0A92EB6A23}"/>
    <dgm:cxn modelId="{ABAAB780-1CAE-4DD4-95E4-A79A0D8B80E3}" srcId="{C5B6789E-C740-40EA-A4E0-640BF8251131}" destId="{A87CD4EC-D868-4629-A0F9-96C5410A3CAC}" srcOrd="0" destOrd="0" parTransId="{A2D1C4AF-1B35-48C7-A0E0-3E21B0F030D2}" sibTransId="{9520BF50-EB62-42EE-9A5B-D8E4B579CF1D}"/>
    <dgm:cxn modelId="{2F445985-B4E9-4912-A549-C1C6DB2FEDE9}" type="presOf" srcId="{E40E8CB7-E329-421A-9404-65B63AB3B1F4}" destId="{79C6FE07-47F6-40B9-89F7-263480FCBE99}" srcOrd="0" destOrd="0" presId="urn:microsoft.com/office/officeart/2008/layout/LinedList"/>
    <dgm:cxn modelId="{D554D888-63E5-4266-B42D-1DB4FC930588}" type="presOf" srcId="{E8ADA505-A46C-4CCF-93FB-E4B54FDA8AAE}" destId="{0AE6402B-9961-4B90-B8AA-429554062C72}" srcOrd="0" destOrd="0" presId="urn:microsoft.com/office/officeart/2008/layout/LinedList"/>
    <dgm:cxn modelId="{CAAFE68D-493E-48C7-896D-92380691C113}" type="presOf" srcId="{A87CD4EC-D868-4629-A0F9-96C5410A3CAC}" destId="{809E5FF8-62DF-4EC1-BEB8-1ED9B44F1280}" srcOrd="0" destOrd="0" presId="urn:microsoft.com/office/officeart/2008/layout/LinedList"/>
    <dgm:cxn modelId="{4C7E0D91-61A4-4B04-9E6D-BC941B994C45}" srcId="{C5B6789E-C740-40EA-A4E0-640BF8251131}" destId="{E40E8CB7-E329-421A-9404-65B63AB3B1F4}" srcOrd="3" destOrd="0" parTransId="{9D44A272-6CEB-488C-9288-A7B93717C666}" sibTransId="{D4E99D42-6A13-4D8B-9B92-CC78972FFE64}"/>
    <dgm:cxn modelId="{9217C1B9-6ABE-4043-911E-B27D1127237F}" type="presOf" srcId="{09427367-0A67-44F2-A671-EB83B3BF4330}" destId="{7FB6A4F8-FCD6-41DB-99A0-A69352D44342}" srcOrd="0" destOrd="0" presId="urn:microsoft.com/office/officeart/2008/layout/LinedList"/>
    <dgm:cxn modelId="{E81C77BD-4CE8-408E-A0EA-2575EAA57EB8}" type="presOf" srcId="{309DC337-61C3-4009-AAAF-C5DC432920F2}" destId="{59B59F2C-6EBD-4568-96C8-A5F355908698}" srcOrd="0" destOrd="0" presId="urn:microsoft.com/office/officeart/2008/layout/LinedList"/>
    <dgm:cxn modelId="{3B5A87F4-DC59-451A-8F7E-C0787E7099CC}" type="presParOf" srcId="{1A9AE4E1-A741-4025-95CA-B452771D0FCC}" destId="{FE2053CF-A49F-4047-BA76-DB291E10F7D2}" srcOrd="0" destOrd="0" presId="urn:microsoft.com/office/officeart/2008/layout/LinedList"/>
    <dgm:cxn modelId="{4E56451C-4497-4BD5-A6FC-6FB9E4B09D10}" type="presParOf" srcId="{1A9AE4E1-A741-4025-95CA-B452771D0FCC}" destId="{6B3E39A8-A50F-4DDF-A5F8-AFD3C2CEC8A1}" srcOrd="1" destOrd="0" presId="urn:microsoft.com/office/officeart/2008/layout/LinedList"/>
    <dgm:cxn modelId="{1B0DB83E-2210-4C8C-97E7-9C799390B5B8}" type="presParOf" srcId="{6B3E39A8-A50F-4DDF-A5F8-AFD3C2CEC8A1}" destId="{809E5FF8-62DF-4EC1-BEB8-1ED9B44F1280}" srcOrd="0" destOrd="0" presId="urn:microsoft.com/office/officeart/2008/layout/LinedList"/>
    <dgm:cxn modelId="{2C61F17D-A663-4472-A196-081C773847A2}" type="presParOf" srcId="{6B3E39A8-A50F-4DDF-A5F8-AFD3C2CEC8A1}" destId="{FEB2C264-A581-4FA9-94F1-613F0808195B}" srcOrd="1" destOrd="0" presId="urn:microsoft.com/office/officeart/2008/layout/LinedList"/>
    <dgm:cxn modelId="{50DFB3BD-1C88-4001-A9D8-CDBF32ED7D3B}" type="presParOf" srcId="{1A9AE4E1-A741-4025-95CA-B452771D0FCC}" destId="{08EE85BF-2200-4379-9B54-54515003B08A}" srcOrd="2" destOrd="0" presId="urn:microsoft.com/office/officeart/2008/layout/LinedList"/>
    <dgm:cxn modelId="{185FD8F8-8F28-4163-A6E3-8EB748860F60}" type="presParOf" srcId="{1A9AE4E1-A741-4025-95CA-B452771D0FCC}" destId="{4349C7EF-82EA-4A29-806B-00643E3E9736}" srcOrd="3" destOrd="0" presId="urn:microsoft.com/office/officeart/2008/layout/LinedList"/>
    <dgm:cxn modelId="{984411FD-222C-4468-8BB6-874250A5EC36}" type="presParOf" srcId="{4349C7EF-82EA-4A29-806B-00643E3E9736}" destId="{59B59F2C-6EBD-4568-96C8-A5F355908698}" srcOrd="0" destOrd="0" presId="urn:microsoft.com/office/officeart/2008/layout/LinedList"/>
    <dgm:cxn modelId="{526B0632-8F42-410E-B37C-B12825170A61}" type="presParOf" srcId="{4349C7EF-82EA-4A29-806B-00643E3E9736}" destId="{419D6DC8-C107-4945-9F47-A6C3974D251E}" srcOrd="1" destOrd="0" presId="urn:microsoft.com/office/officeart/2008/layout/LinedList"/>
    <dgm:cxn modelId="{FFE9227E-2907-4590-8A5A-F78BC386ED84}" type="presParOf" srcId="{1A9AE4E1-A741-4025-95CA-B452771D0FCC}" destId="{5A50402B-2610-41C0-AD22-A527621149F4}" srcOrd="4" destOrd="0" presId="urn:microsoft.com/office/officeart/2008/layout/LinedList"/>
    <dgm:cxn modelId="{8D0D302B-6132-49B2-AA3F-05BA6C1630C8}" type="presParOf" srcId="{1A9AE4E1-A741-4025-95CA-B452771D0FCC}" destId="{C89CB5EC-43D8-45C2-B29E-4CD86ACAFDD1}" srcOrd="5" destOrd="0" presId="urn:microsoft.com/office/officeart/2008/layout/LinedList"/>
    <dgm:cxn modelId="{4AADE355-CB12-4581-94EF-305CF41DDE64}" type="presParOf" srcId="{C89CB5EC-43D8-45C2-B29E-4CD86ACAFDD1}" destId="{0AE6402B-9961-4B90-B8AA-429554062C72}" srcOrd="0" destOrd="0" presId="urn:microsoft.com/office/officeart/2008/layout/LinedList"/>
    <dgm:cxn modelId="{71251932-4977-46E6-932F-60CD7BF59E25}" type="presParOf" srcId="{C89CB5EC-43D8-45C2-B29E-4CD86ACAFDD1}" destId="{E6FF3ED6-1302-49D3-BA24-8E41DCC4EE94}" srcOrd="1" destOrd="0" presId="urn:microsoft.com/office/officeart/2008/layout/LinedList"/>
    <dgm:cxn modelId="{B4BAD9B6-E943-4D53-8EC7-3983EC0F0CAD}" type="presParOf" srcId="{1A9AE4E1-A741-4025-95CA-B452771D0FCC}" destId="{85E89CE6-72C8-40A6-93A7-203141520A32}" srcOrd="6" destOrd="0" presId="urn:microsoft.com/office/officeart/2008/layout/LinedList"/>
    <dgm:cxn modelId="{6B38AFA3-F81D-404B-ACD7-B3E3F5CC7730}" type="presParOf" srcId="{1A9AE4E1-A741-4025-95CA-B452771D0FCC}" destId="{6E725849-68EA-4530-B7F3-AD609EC6EEC9}" srcOrd="7" destOrd="0" presId="urn:microsoft.com/office/officeart/2008/layout/LinedList"/>
    <dgm:cxn modelId="{4D33F344-6BEF-49C0-A59D-5988F3103D4B}" type="presParOf" srcId="{6E725849-68EA-4530-B7F3-AD609EC6EEC9}" destId="{79C6FE07-47F6-40B9-89F7-263480FCBE99}" srcOrd="0" destOrd="0" presId="urn:microsoft.com/office/officeart/2008/layout/LinedList"/>
    <dgm:cxn modelId="{C8FCB97B-158E-40C8-B44E-217BCF7339D2}" type="presParOf" srcId="{6E725849-68EA-4530-B7F3-AD609EC6EEC9}" destId="{FCD97A73-2197-4359-82E5-011F546251C5}" srcOrd="1" destOrd="0" presId="urn:microsoft.com/office/officeart/2008/layout/LinedList"/>
    <dgm:cxn modelId="{E27CE12C-2D52-48E2-BC2E-A263FDC8DB08}" type="presParOf" srcId="{1A9AE4E1-A741-4025-95CA-B452771D0FCC}" destId="{4B039697-DB7C-4CAF-8FAA-E79C5F436E2B}" srcOrd="8" destOrd="0" presId="urn:microsoft.com/office/officeart/2008/layout/LinedList"/>
    <dgm:cxn modelId="{495CCA07-06F7-44CB-8647-B423D9F247C9}" type="presParOf" srcId="{1A9AE4E1-A741-4025-95CA-B452771D0FCC}" destId="{24BAB436-4605-4A8B-904A-DF0227901119}" srcOrd="9" destOrd="0" presId="urn:microsoft.com/office/officeart/2008/layout/LinedList"/>
    <dgm:cxn modelId="{A5440425-5DA1-428C-B215-F1996FEC7913}" type="presParOf" srcId="{24BAB436-4605-4A8B-904A-DF0227901119}" destId="{7FB6A4F8-FCD6-41DB-99A0-A69352D44342}" srcOrd="0" destOrd="0" presId="urn:microsoft.com/office/officeart/2008/layout/LinedList"/>
    <dgm:cxn modelId="{CDCA965B-52D5-4F60-992F-8515F2D21157}" type="presParOf" srcId="{24BAB436-4605-4A8B-904A-DF0227901119}" destId="{7C3A5AB1-103A-4F2F-BE1A-CCD74A94ACC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00466-03E6-4FC1-93E1-6D44A6E6DCD7}">
      <dsp:nvSpPr>
        <dsp:cNvPr id="0" name=""/>
        <dsp:cNvSpPr/>
      </dsp:nvSpPr>
      <dsp:spPr>
        <a:xfrm>
          <a:off x="830211" y="3101"/>
          <a:ext cx="2637326" cy="1582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Requested and parsed the SpaceX launch data using the GET request</a:t>
          </a:r>
          <a:endParaRPr lang="pt-BR" sz="2300" b="0" kern="1200" dirty="0"/>
        </a:p>
      </dsp:txBody>
      <dsp:txXfrm>
        <a:off x="876558" y="49448"/>
        <a:ext cx="2544632" cy="1489701"/>
      </dsp:txXfrm>
    </dsp:sp>
    <dsp:sp modelId="{83F93495-1AE8-4952-A184-674EBEFFF1DC}">
      <dsp:nvSpPr>
        <dsp:cNvPr id="0" name=""/>
        <dsp:cNvSpPr/>
      </dsp:nvSpPr>
      <dsp:spPr>
        <a:xfrm>
          <a:off x="3699622" y="467270"/>
          <a:ext cx="559113" cy="6540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a:off x="3699622" y="598081"/>
        <a:ext cx="391379" cy="392434"/>
      </dsp:txXfrm>
    </dsp:sp>
    <dsp:sp modelId="{179F25A8-AB30-42AE-97DC-E6D06EDAE23B}">
      <dsp:nvSpPr>
        <dsp:cNvPr id="0" name=""/>
        <dsp:cNvSpPr/>
      </dsp:nvSpPr>
      <dsp:spPr>
        <a:xfrm>
          <a:off x="4522468" y="3101"/>
          <a:ext cx="2637326" cy="1582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Filtered the dataframe to only include Falcon 9 launches</a:t>
          </a:r>
          <a:endParaRPr lang="pt-BR" sz="2300" b="0" kern="1200" dirty="0"/>
        </a:p>
      </dsp:txBody>
      <dsp:txXfrm>
        <a:off x="4568815" y="49448"/>
        <a:ext cx="2544632" cy="1489701"/>
      </dsp:txXfrm>
    </dsp:sp>
    <dsp:sp modelId="{1EFED79B-B60B-44B0-BEB5-717E6A955FB3}">
      <dsp:nvSpPr>
        <dsp:cNvPr id="0" name=""/>
        <dsp:cNvSpPr/>
      </dsp:nvSpPr>
      <dsp:spPr>
        <a:xfrm rot="7724569">
          <a:off x="4547640" y="1696717"/>
          <a:ext cx="614017" cy="6540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rot="-5400000">
        <a:off x="4716072" y="1737002"/>
        <a:ext cx="392434" cy="429812"/>
      </dsp:txXfrm>
    </dsp:sp>
    <dsp:sp modelId="{36BC3B6E-5CFB-47A3-8710-AE168F79E962}">
      <dsp:nvSpPr>
        <dsp:cNvPr id="0" name=""/>
        <dsp:cNvSpPr/>
      </dsp:nvSpPr>
      <dsp:spPr>
        <a:xfrm>
          <a:off x="2527752" y="2489103"/>
          <a:ext cx="2637326" cy="1582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b="0" i="0" kern="1200" dirty="0"/>
            <a:t>Dealed with Missing Values by replacing then with the mean</a:t>
          </a:r>
        </a:p>
      </dsp:txBody>
      <dsp:txXfrm>
        <a:off x="2574099" y="2535450"/>
        <a:ext cx="2544632" cy="1489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ED173-471F-467D-8CF4-41DD1DE328B9}">
      <dsp:nvSpPr>
        <dsp:cNvPr id="0" name=""/>
        <dsp:cNvSpPr/>
      </dsp:nvSpPr>
      <dsp:spPr>
        <a:xfrm>
          <a:off x="682663" y="2032"/>
          <a:ext cx="2597089" cy="1558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mn-lt"/>
            </a:rPr>
            <a:t>Requested the Falcon9 Launch Wiki page from its URL</a:t>
          </a:r>
          <a:endParaRPr lang="pt-BR" sz="2300" b="0" kern="1200" dirty="0">
            <a:latin typeface="+mn-lt"/>
          </a:endParaRPr>
        </a:p>
      </dsp:txBody>
      <dsp:txXfrm>
        <a:off x="728303" y="47672"/>
        <a:ext cx="2505809" cy="1466973"/>
      </dsp:txXfrm>
    </dsp:sp>
    <dsp:sp modelId="{E5E6863A-634B-4642-8AE3-73C55ABCE0E6}">
      <dsp:nvSpPr>
        <dsp:cNvPr id="0" name=""/>
        <dsp:cNvSpPr/>
      </dsp:nvSpPr>
      <dsp:spPr>
        <a:xfrm>
          <a:off x="3508297" y="459119"/>
          <a:ext cx="550583" cy="644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a:off x="3508297" y="587935"/>
        <a:ext cx="385408" cy="386446"/>
      </dsp:txXfrm>
    </dsp:sp>
    <dsp:sp modelId="{FC63BD0B-D8F0-4F61-937F-65E2BD7EBFA0}">
      <dsp:nvSpPr>
        <dsp:cNvPr id="0" name=""/>
        <dsp:cNvSpPr/>
      </dsp:nvSpPr>
      <dsp:spPr>
        <a:xfrm>
          <a:off x="4318589" y="2032"/>
          <a:ext cx="2597089" cy="1558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Extracted all column/variable names from the HTML table header</a:t>
          </a:r>
          <a:endParaRPr lang="pt-BR" sz="2300" b="0" kern="1200" dirty="0"/>
        </a:p>
      </dsp:txBody>
      <dsp:txXfrm>
        <a:off x="4364229" y="47672"/>
        <a:ext cx="2505809" cy="1466973"/>
      </dsp:txXfrm>
    </dsp:sp>
    <dsp:sp modelId="{A4D65B44-95E5-4EE5-9B47-29151B238E7F}">
      <dsp:nvSpPr>
        <dsp:cNvPr id="0" name=""/>
        <dsp:cNvSpPr/>
      </dsp:nvSpPr>
      <dsp:spPr>
        <a:xfrm rot="7488769">
          <a:off x="4389722" y="1742082"/>
          <a:ext cx="670607" cy="644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rot="-5400000">
        <a:off x="4586958" y="1746109"/>
        <a:ext cx="386446" cy="477384"/>
      </dsp:txXfrm>
    </dsp:sp>
    <dsp:sp modelId="{62E0FC36-730E-41E7-8E2C-550C9D5E98E1}">
      <dsp:nvSpPr>
        <dsp:cNvPr id="0" name=""/>
        <dsp:cNvSpPr/>
      </dsp:nvSpPr>
      <dsp:spPr>
        <a:xfrm>
          <a:off x="2512703" y="2599121"/>
          <a:ext cx="2597089" cy="1558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Created a data frame by parsing the launch HTML tables</a:t>
          </a:r>
          <a:endParaRPr lang="pt-BR" sz="2300" b="0" kern="1200" dirty="0"/>
        </a:p>
      </dsp:txBody>
      <dsp:txXfrm>
        <a:off x="2558343" y="2644761"/>
        <a:ext cx="2505809" cy="14669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F99E0-120A-459F-857D-03FFF19000DE}">
      <dsp:nvSpPr>
        <dsp:cNvPr id="0" name=""/>
        <dsp:cNvSpPr/>
      </dsp:nvSpPr>
      <dsp:spPr>
        <a:xfrm>
          <a:off x="748555" y="1833"/>
          <a:ext cx="2501288" cy="1500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Calculated the number of launches on each launch site</a:t>
          </a:r>
          <a:endParaRPr lang="pt-BR" sz="1900" b="0" kern="1200" dirty="0"/>
        </a:p>
      </dsp:txBody>
      <dsp:txXfrm>
        <a:off x="792511" y="45789"/>
        <a:ext cx="2413376" cy="1412861"/>
      </dsp:txXfrm>
    </dsp:sp>
    <dsp:sp modelId="{5A3D7AE5-9F7C-40D3-A235-F11A3835F72D}">
      <dsp:nvSpPr>
        <dsp:cNvPr id="0" name=""/>
        <dsp:cNvSpPr/>
      </dsp:nvSpPr>
      <dsp:spPr>
        <a:xfrm>
          <a:off x="3469957" y="442060"/>
          <a:ext cx="530273" cy="620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a:off x="3469957" y="566124"/>
        <a:ext cx="371191" cy="372191"/>
      </dsp:txXfrm>
    </dsp:sp>
    <dsp:sp modelId="{3C9577E8-2520-4FF3-BD6B-38C4EDB7A457}">
      <dsp:nvSpPr>
        <dsp:cNvPr id="0" name=""/>
        <dsp:cNvSpPr/>
      </dsp:nvSpPr>
      <dsp:spPr>
        <a:xfrm>
          <a:off x="4250359" y="1833"/>
          <a:ext cx="2501288" cy="1500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Calculate the number and occurrence of each orbit</a:t>
          </a:r>
          <a:endParaRPr lang="pt-BR" sz="2000" b="0" kern="1200" dirty="0"/>
        </a:p>
      </dsp:txBody>
      <dsp:txXfrm>
        <a:off x="4294315" y="45789"/>
        <a:ext cx="2413376" cy="1412861"/>
      </dsp:txXfrm>
    </dsp:sp>
    <dsp:sp modelId="{090CB15A-693A-4CC2-A6C7-43656CF71155}">
      <dsp:nvSpPr>
        <dsp:cNvPr id="0" name=""/>
        <dsp:cNvSpPr/>
      </dsp:nvSpPr>
      <dsp:spPr>
        <a:xfrm rot="5362523">
          <a:off x="5248846" y="1678584"/>
          <a:ext cx="531275" cy="620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rot="-5400000">
        <a:off x="5327519" y="1723111"/>
        <a:ext cx="372191" cy="371893"/>
      </dsp:txXfrm>
    </dsp:sp>
    <dsp:sp modelId="{F6055A3D-87E0-4271-87F0-67CD2A60165F}">
      <dsp:nvSpPr>
        <dsp:cNvPr id="0" name=""/>
        <dsp:cNvSpPr/>
      </dsp:nvSpPr>
      <dsp:spPr>
        <a:xfrm>
          <a:off x="4277648" y="2504952"/>
          <a:ext cx="2501288" cy="1500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Calculated the number and occurrence of mission outcome per orbit type</a:t>
          </a:r>
          <a:endParaRPr lang="pt-BR" sz="1900" b="0" kern="1200" dirty="0"/>
        </a:p>
      </dsp:txBody>
      <dsp:txXfrm>
        <a:off x="4321604" y="2548908"/>
        <a:ext cx="2413376" cy="1412861"/>
      </dsp:txXfrm>
    </dsp:sp>
    <dsp:sp modelId="{CEBFEB34-FDC9-4A22-992D-9EC9FA88EBA7}">
      <dsp:nvSpPr>
        <dsp:cNvPr id="0" name=""/>
        <dsp:cNvSpPr/>
      </dsp:nvSpPr>
      <dsp:spPr>
        <a:xfrm rot="10801784">
          <a:off x="3506794" y="2944271"/>
          <a:ext cx="544736" cy="620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rot="10800000">
        <a:off x="3670215" y="3068377"/>
        <a:ext cx="381315" cy="372191"/>
      </dsp:txXfrm>
    </dsp:sp>
    <dsp:sp modelId="{1F1F38AB-6138-4170-98FE-83FFB7EF3E10}">
      <dsp:nvSpPr>
        <dsp:cNvPr id="0" name=""/>
        <dsp:cNvSpPr/>
      </dsp:nvSpPr>
      <dsp:spPr>
        <a:xfrm>
          <a:off x="748555" y="2503121"/>
          <a:ext cx="2501288" cy="1500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Created a landing outcome label from Outcome column </a:t>
          </a:r>
          <a:endParaRPr lang="pt-BR" sz="1900" b="0" kern="1200" dirty="0"/>
        </a:p>
      </dsp:txBody>
      <dsp:txXfrm>
        <a:off x="792511" y="2547077"/>
        <a:ext cx="2413376" cy="14128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71076-31CE-4AD2-BFD6-B5637866B547}">
      <dsp:nvSpPr>
        <dsp:cNvPr id="0" name=""/>
        <dsp:cNvSpPr/>
      </dsp:nvSpPr>
      <dsp:spPr>
        <a:xfrm>
          <a:off x="195922" y="500"/>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a:t>Separate the class column and tranform it into na array</a:t>
          </a:r>
        </a:p>
      </dsp:txBody>
      <dsp:txXfrm>
        <a:off x="229692" y="34270"/>
        <a:ext cx="1854116" cy="1085453"/>
      </dsp:txXfrm>
    </dsp:sp>
    <dsp:sp modelId="{53AC7084-353A-4805-9C78-FBE5B432C99F}">
      <dsp:nvSpPr>
        <dsp:cNvPr id="0" name=""/>
        <dsp:cNvSpPr/>
      </dsp:nvSpPr>
      <dsp:spPr>
        <a:xfrm>
          <a:off x="2286684" y="338712"/>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2286684" y="434026"/>
        <a:ext cx="285174" cy="285942"/>
      </dsp:txXfrm>
    </dsp:sp>
    <dsp:sp modelId="{3FE5B8D8-7626-41DE-AF2C-42C65B9F9ED0}">
      <dsp:nvSpPr>
        <dsp:cNvPr id="0" name=""/>
        <dsp:cNvSpPr/>
      </dsp:nvSpPr>
      <dsp:spPr>
        <a:xfrm>
          <a:off x="2886241" y="500"/>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Fit and transform the data with Standart Scaler</a:t>
          </a:r>
        </a:p>
      </dsp:txBody>
      <dsp:txXfrm>
        <a:off x="2920011" y="34270"/>
        <a:ext cx="1854116" cy="1085453"/>
      </dsp:txXfrm>
    </dsp:sp>
    <dsp:sp modelId="{63B38A76-9645-4059-A663-38A55219E723}">
      <dsp:nvSpPr>
        <dsp:cNvPr id="0" name=""/>
        <dsp:cNvSpPr/>
      </dsp:nvSpPr>
      <dsp:spPr>
        <a:xfrm>
          <a:off x="4977004" y="338712"/>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4977004" y="434026"/>
        <a:ext cx="285174" cy="285942"/>
      </dsp:txXfrm>
    </dsp:sp>
    <dsp:sp modelId="{B03F2717-B374-41A5-AC39-50FCF3786C84}">
      <dsp:nvSpPr>
        <dsp:cNvPr id="0" name=""/>
        <dsp:cNvSpPr/>
      </dsp:nvSpPr>
      <dsp:spPr>
        <a:xfrm>
          <a:off x="5576560" y="500"/>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Split the data into training and testing data</a:t>
          </a:r>
        </a:p>
      </dsp:txBody>
      <dsp:txXfrm>
        <a:off x="5610330" y="34270"/>
        <a:ext cx="1854116" cy="1085453"/>
      </dsp:txXfrm>
    </dsp:sp>
    <dsp:sp modelId="{5714187A-138D-41A1-8846-2C27F94C6A9A}">
      <dsp:nvSpPr>
        <dsp:cNvPr id="0" name=""/>
        <dsp:cNvSpPr/>
      </dsp:nvSpPr>
      <dsp:spPr>
        <a:xfrm rot="5400000">
          <a:off x="6333693" y="1288010"/>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rot="-5400000">
        <a:off x="6394418" y="1322600"/>
        <a:ext cx="285942" cy="285174"/>
      </dsp:txXfrm>
    </dsp:sp>
    <dsp:sp modelId="{B84748F5-D07B-456B-8A67-6A63E69727E4}">
      <dsp:nvSpPr>
        <dsp:cNvPr id="0" name=""/>
        <dsp:cNvSpPr/>
      </dsp:nvSpPr>
      <dsp:spPr>
        <a:xfrm>
          <a:off x="5576560" y="1922157"/>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Used GridSearchCV to find optimal parameters </a:t>
          </a:r>
        </a:p>
      </dsp:txBody>
      <dsp:txXfrm>
        <a:off x="5610330" y="1955927"/>
        <a:ext cx="1854116" cy="1085453"/>
      </dsp:txXfrm>
    </dsp:sp>
    <dsp:sp modelId="{F4EF0436-6EC4-4D6C-AC86-E73A0992760D}">
      <dsp:nvSpPr>
        <dsp:cNvPr id="0" name=""/>
        <dsp:cNvSpPr/>
      </dsp:nvSpPr>
      <dsp:spPr>
        <a:xfrm rot="10800000">
          <a:off x="5000063" y="2260369"/>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rot="10800000">
        <a:off x="5122280" y="2355683"/>
        <a:ext cx="285174" cy="285942"/>
      </dsp:txXfrm>
    </dsp:sp>
    <dsp:sp modelId="{356FAF39-8B4D-481A-9F52-51EC6D86D9E9}">
      <dsp:nvSpPr>
        <dsp:cNvPr id="0" name=""/>
        <dsp:cNvSpPr/>
      </dsp:nvSpPr>
      <dsp:spPr>
        <a:xfrm>
          <a:off x="2886241" y="1922157"/>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Used GridSearchCV in Logreg, SVM, KNN and Decision Tree</a:t>
          </a:r>
        </a:p>
      </dsp:txBody>
      <dsp:txXfrm>
        <a:off x="2920011" y="1955927"/>
        <a:ext cx="1854116" cy="1085453"/>
      </dsp:txXfrm>
    </dsp:sp>
    <dsp:sp modelId="{FE35CC07-7098-4224-8A80-F72E3508E324}">
      <dsp:nvSpPr>
        <dsp:cNvPr id="0" name=""/>
        <dsp:cNvSpPr/>
      </dsp:nvSpPr>
      <dsp:spPr>
        <a:xfrm rot="10800000">
          <a:off x="2309744" y="2260369"/>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rot="10800000">
        <a:off x="2431961" y="2355683"/>
        <a:ext cx="285174" cy="285942"/>
      </dsp:txXfrm>
    </dsp:sp>
    <dsp:sp modelId="{2F38CF27-45AC-4A0A-8D75-0DC010F58AEB}">
      <dsp:nvSpPr>
        <dsp:cNvPr id="0" name=""/>
        <dsp:cNvSpPr/>
      </dsp:nvSpPr>
      <dsp:spPr>
        <a:xfrm>
          <a:off x="195922" y="1922157"/>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a:t>Get the score of each model with the test data </a:t>
          </a:r>
        </a:p>
      </dsp:txBody>
      <dsp:txXfrm>
        <a:off x="229692" y="1955927"/>
        <a:ext cx="1854116" cy="1085453"/>
      </dsp:txXfrm>
    </dsp:sp>
    <dsp:sp modelId="{9C3B5E70-AA72-4354-9A75-2B7AC8E7B689}">
      <dsp:nvSpPr>
        <dsp:cNvPr id="0" name=""/>
        <dsp:cNvSpPr/>
      </dsp:nvSpPr>
      <dsp:spPr>
        <a:xfrm rot="5400000">
          <a:off x="953055" y="3209667"/>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rot="-5400000">
        <a:off x="1013780" y="3244257"/>
        <a:ext cx="285942" cy="285174"/>
      </dsp:txXfrm>
    </dsp:sp>
    <dsp:sp modelId="{FC408D86-5EE8-4FD9-A4DF-5E222DC39CDB}">
      <dsp:nvSpPr>
        <dsp:cNvPr id="0" name=""/>
        <dsp:cNvSpPr/>
      </dsp:nvSpPr>
      <dsp:spPr>
        <a:xfrm>
          <a:off x="195922" y="3843814"/>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Plot the confusion matrix for every models result</a:t>
          </a:r>
        </a:p>
      </dsp:txBody>
      <dsp:txXfrm>
        <a:off x="229692" y="3877584"/>
        <a:ext cx="1854116" cy="1085453"/>
      </dsp:txXfrm>
    </dsp:sp>
    <dsp:sp modelId="{62F0718E-665B-47CD-97A8-A0C616BA578F}">
      <dsp:nvSpPr>
        <dsp:cNvPr id="0" name=""/>
        <dsp:cNvSpPr/>
      </dsp:nvSpPr>
      <dsp:spPr>
        <a:xfrm>
          <a:off x="2286684" y="4182025"/>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2286684" y="4277339"/>
        <a:ext cx="285174" cy="285942"/>
      </dsp:txXfrm>
    </dsp:sp>
    <dsp:sp modelId="{488F6095-1B12-4641-BC7E-A2E166D57EB9}">
      <dsp:nvSpPr>
        <dsp:cNvPr id="0" name=""/>
        <dsp:cNvSpPr/>
      </dsp:nvSpPr>
      <dsp:spPr>
        <a:xfrm>
          <a:off x="2886241" y="3843814"/>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Comparison of every model score</a:t>
          </a:r>
        </a:p>
      </dsp:txBody>
      <dsp:txXfrm>
        <a:off x="2920011" y="3877584"/>
        <a:ext cx="1854116" cy="1085453"/>
      </dsp:txXfrm>
    </dsp:sp>
    <dsp:sp modelId="{6D87E6F6-3F95-4FA0-8B5C-D47A12A9CFBC}">
      <dsp:nvSpPr>
        <dsp:cNvPr id="0" name=""/>
        <dsp:cNvSpPr/>
      </dsp:nvSpPr>
      <dsp:spPr>
        <a:xfrm>
          <a:off x="4977004" y="4182025"/>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4977004" y="4277339"/>
        <a:ext cx="285174" cy="285942"/>
      </dsp:txXfrm>
    </dsp:sp>
    <dsp:sp modelId="{6A9E9988-DB7D-4478-A630-5563F7DF21EF}">
      <dsp:nvSpPr>
        <dsp:cNvPr id="0" name=""/>
        <dsp:cNvSpPr/>
      </dsp:nvSpPr>
      <dsp:spPr>
        <a:xfrm>
          <a:off x="5576560" y="3843814"/>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Barplot to compare the scores</a:t>
          </a:r>
        </a:p>
      </dsp:txBody>
      <dsp:txXfrm>
        <a:off x="5610330" y="3877584"/>
        <a:ext cx="1854116" cy="10854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053CF-A49F-4047-BA76-DB291E10F7D2}">
      <dsp:nvSpPr>
        <dsp:cNvPr id="0" name=""/>
        <dsp:cNvSpPr/>
      </dsp:nvSpPr>
      <dsp:spPr>
        <a:xfrm>
          <a:off x="0" y="560"/>
          <a:ext cx="48683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E5FF8-62DF-4EC1-BEB8-1ED9B44F1280}">
      <dsp:nvSpPr>
        <dsp:cNvPr id="0" name=""/>
        <dsp:cNvSpPr/>
      </dsp:nvSpPr>
      <dsp:spPr>
        <a:xfrm>
          <a:off x="0" y="560"/>
          <a:ext cx="4868363" cy="91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All models had exactly the same confusion matrix</a:t>
          </a:r>
        </a:p>
      </dsp:txBody>
      <dsp:txXfrm>
        <a:off x="0" y="560"/>
        <a:ext cx="4868363" cy="918623"/>
      </dsp:txXfrm>
    </dsp:sp>
    <dsp:sp modelId="{08EE85BF-2200-4379-9B54-54515003B08A}">
      <dsp:nvSpPr>
        <dsp:cNvPr id="0" name=""/>
        <dsp:cNvSpPr/>
      </dsp:nvSpPr>
      <dsp:spPr>
        <a:xfrm>
          <a:off x="0" y="919184"/>
          <a:ext cx="48683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B59F2C-6EBD-4568-96C8-A5F355908698}">
      <dsp:nvSpPr>
        <dsp:cNvPr id="0" name=""/>
        <dsp:cNvSpPr/>
      </dsp:nvSpPr>
      <dsp:spPr>
        <a:xfrm>
          <a:off x="0" y="919184"/>
          <a:ext cx="4868363" cy="91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They all predicted all the correct unsuccessful landings (12)</a:t>
          </a:r>
        </a:p>
      </dsp:txBody>
      <dsp:txXfrm>
        <a:off x="0" y="919184"/>
        <a:ext cx="4868363" cy="918623"/>
      </dsp:txXfrm>
    </dsp:sp>
    <dsp:sp modelId="{5A50402B-2610-41C0-AD22-A527621149F4}">
      <dsp:nvSpPr>
        <dsp:cNvPr id="0" name=""/>
        <dsp:cNvSpPr/>
      </dsp:nvSpPr>
      <dsp:spPr>
        <a:xfrm>
          <a:off x="0" y="1837808"/>
          <a:ext cx="48683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6402B-9961-4B90-B8AA-429554062C72}">
      <dsp:nvSpPr>
        <dsp:cNvPr id="0" name=""/>
        <dsp:cNvSpPr/>
      </dsp:nvSpPr>
      <dsp:spPr>
        <a:xfrm>
          <a:off x="0" y="1837808"/>
          <a:ext cx="4868363" cy="91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 problem is that they aren’t very good in predicting good outcomes</a:t>
          </a:r>
        </a:p>
      </dsp:txBody>
      <dsp:txXfrm>
        <a:off x="0" y="1837808"/>
        <a:ext cx="4868363" cy="918623"/>
      </dsp:txXfrm>
    </dsp:sp>
    <dsp:sp modelId="{85E89CE6-72C8-40A6-93A7-203141520A32}">
      <dsp:nvSpPr>
        <dsp:cNvPr id="0" name=""/>
        <dsp:cNvSpPr/>
      </dsp:nvSpPr>
      <dsp:spPr>
        <a:xfrm>
          <a:off x="0" y="2756431"/>
          <a:ext cx="48683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C6FE07-47F6-40B9-89F7-263480FCBE99}">
      <dsp:nvSpPr>
        <dsp:cNvPr id="0" name=""/>
        <dsp:cNvSpPr/>
      </dsp:nvSpPr>
      <dsp:spPr>
        <a:xfrm>
          <a:off x="0" y="2756431"/>
          <a:ext cx="4868363" cy="91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They all predicted 6 good outcomes, but only got 3 right. </a:t>
          </a:r>
        </a:p>
      </dsp:txBody>
      <dsp:txXfrm>
        <a:off x="0" y="2756431"/>
        <a:ext cx="4868363" cy="918623"/>
      </dsp:txXfrm>
    </dsp:sp>
    <dsp:sp modelId="{4B039697-DB7C-4CAF-8FAA-E79C5F436E2B}">
      <dsp:nvSpPr>
        <dsp:cNvPr id="0" name=""/>
        <dsp:cNvSpPr/>
      </dsp:nvSpPr>
      <dsp:spPr>
        <a:xfrm>
          <a:off x="0" y="3675055"/>
          <a:ext cx="48683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B6A4F8-FCD6-41DB-99A0-A69352D44342}">
      <dsp:nvSpPr>
        <dsp:cNvPr id="0" name=""/>
        <dsp:cNvSpPr/>
      </dsp:nvSpPr>
      <dsp:spPr>
        <a:xfrm>
          <a:off x="0" y="3675055"/>
          <a:ext cx="4868363" cy="91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More data is needed In order to improve the god outcomes prediction</a:t>
          </a:r>
        </a:p>
      </dsp:txBody>
      <dsp:txXfrm>
        <a:off x="0" y="3675055"/>
        <a:ext cx="4868363" cy="9186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cedoti13/DataScience-Capstone/blob/master/EDA-with-Panda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cedoti13/DataScience-Capstone/blob/master/EDA-with-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cedoti13/DataScience-Capstone/blob/master/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cedoti13/DataScience-Capstone/blob/master/SpaceX_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macedoti13/DataScience-Capstone/blob/master/SpaceX_ML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8.png"/><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 TargetMode="External"/><Relationship Id="rId4" Type="http://schemas.openxmlformats.org/officeDocument/2006/relationships/hyperlink" Target="https://github.com/macedoti13/DataScience-Capston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54107"/>
          </a:xfrm>
          <a:prstGeom prst="rect">
            <a:avLst/>
          </a:prstGeom>
          <a:noFill/>
        </p:spPr>
        <p:txBody>
          <a:bodyPr wrap="square" lIns="91440" tIns="45720" rIns="91440" bIns="45720" rtlCol="0" anchor="t">
            <a:spAutoFit/>
          </a:bodyPr>
          <a:lstStyle/>
          <a:p>
            <a:r>
              <a:rPr lang="en-US" sz="2800" b="1">
                <a:solidFill>
                  <a:schemeClr val="bg2"/>
                </a:solidFill>
                <a:latin typeface="Abadi"/>
                <a:ea typeface="SF Pro" pitchFamily="2" charset="0"/>
                <a:cs typeface="SF Pro" pitchFamily="2" charset="0"/>
              </a:rPr>
              <a:t>Atif Zaidi</a:t>
            </a:r>
          </a:p>
          <a:p>
            <a:r>
              <a:rPr lang="en-US" sz="2800">
                <a:solidFill>
                  <a:schemeClr val="bg2"/>
                </a:solidFill>
                <a:latin typeface="Abadi"/>
                <a:ea typeface="SF Pro" pitchFamily="2" charset="0"/>
                <a:cs typeface="SF Pro" pitchFamily="2" charset="0"/>
              </a:rPr>
              <a:t>08-March-23</a:t>
            </a:r>
            <a:endParaRPr lang="en-US" sz="28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76499" y="1792288"/>
            <a:ext cx="3308398" cy="3811587"/>
          </a:xfrm>
          <a:prstGeom prst="rect">
            <a:avLst/>
          </a:prstGeom>
        </p:spPr>
        <p:txBody>
          <a:bodyPr lIns="91440" tIns="45720" rIns="91440" bIns="45720" anchor="t">
            <a:noAutofit/>
          </a:bodyPr>
          <a:lstStyle/>
          <a:p>
            <a:pPr marL="0" indent="0">
              <a:lnSpc>
                <a:spcPct val="100000"/>
              </a:lnSpc>
              <a:spcBef>
                <a:spcPts val="1400"/>
              </a:spcBef>
              <a:buNone/>
            </a:pPr>
            <a:endParaRPr lang="en-US" sz="2000" dirty="0"/>
          </a:p>
          <a:p>
            <a:pPr>
              <a:lnSpc>
                <a:spcPct val="100000"/>
              </a:lnSpc>
              <a:spcBef>
                <a:spcPts val="1400"/>
              </a:spcBef>
            </a:pPr>
            <a:r>
              <a:rPr lang="en-US" sz="2000" dirty="0">
                <a:latin typeface="Abadi"/>
              </a:rPr>
              <a:t>GitHub URL for the Jupiter notebook related to this part of the project: </a:t>
            </a:r>
            <a:endParaRPr lang="en-US" sz="2000" dirty="0">
              <a:latin typeface="Calibri"/>
              <a:ea typeface="Calibri"/>
              <a:cs typeface="Calibri"/>
            </a:endParaRPr>
          </a:p>
          <a:p>
            <a:pPr marL="0" indent="0">
              <a:lnSpc>
                <a:spcPct val="100000"/>
              </a:lnSpc>
              <a:spcBef>
                <a:spcPts val="1400"/>
              </a:spcBef>
              <a:buNone/>
            </a:pPr>
            <a:r>
              <a:rPr lang="en-US" sz="1600" dirty="0">
                <a:latin typeface="Calibri"/>
                <a:ea typeface="Calibri"/>
                <a:cs typeface="Calibri"/>
              </a:rPr>
              <a:t>https://github.com/atifalizaidi/DataScience_Capstone/blob/main/Datascienecapstone.ipynb</a:t>
            </a:r>
            <a:endParaRPr lang="en-US" sz="1600">
              <a:ea typeface="+mn-lt"/>
              <a:cs typeface="+mn-lt"/>
            </a:endParaRPr>
          </a:p>
          <a:p>
            <a:pPr>
              <a:lnSpc>
                <a:spcPct val="100000"/>
              </a:lnSpc>
              <a:spcBef>
                <a:spcPts val="1400"/>
              </a:spcBef>
            </a:pPr>
            <a:endParaRPr lang="en-US" sz="2000" dirty="0">
              <a:solidFill>
                <a:srgbClr val="000000"/>
              </a:solidFill>
              <a:latin typeface="Abadi"/>
              <a:ea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02B3E602-B16F-4380-88E2-ACC221D017C7}"/>
              </a:ext>
            </a:extLst>
          </p:cNvPr>
          <p:cNvGraphicFramePr/>
          <p:nvPr>
            <p:extLst>
              <p:ext uri="{D42A27DB-BD31-4B8C-83A1-F6EECF244321}">
                <p14:modId xmlns:p14="http://schemas.microsoft.com/office/powerpoint/2010/main" val="3667000666"/>
              </p:ext>
            </p:extLst>
          </p:nvPr>
        </p:nvGraphicFramePr>
        <p:xfrm>
          <a:off x="4217157" y="2267803"/>
          <a:ext cx="7598343" cy="4159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76CBF7CA-0F6B-4FAB-AB3B-12F032BFEA51}"/>
              </a:ext>
            </a:extLst>
          </p:cNvPr>
          <p:cNvSpPr txBox="1"/>
          <p:nvPr/>
        </p:nvSpPr>
        <p:spPr>
          <a:xfrm>
            <a:off x="272954" y="2313622"/>
            <a:ext cx="3411941" cy="286232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dirty="0">
                <a:latin typeface="Abadi"/>
              </a:rPr>
              <a:t>GitHub URL for the Jupiter notebook related to this part of the project:</a:t>
            </a:r>
            <a:r>
              <a:rPr lang="pt-BR" sz="2000" dirty="0">
                <a:latin typeface="Abadi"/>
              </a:rPr>
              <a:t> </a:t>
            </a:r>
          </a:p>
          <a:p>
            <a:pPr marL="285750" indent="-285750">
              <a:buFont typeface="Arial" panose="020B0604020202020204" pitchFamily="34" charset="0"/>
              <a:buChar char="•"/>
            </a:pPr>
            <a:endParaRPr lang="pt-BR" sz="2000" dirty="0">
              <a:latin typeface="Abadi"/>
              <a:ea typeface="Calibri"/>
              <a:cs typeface="Calibri"/>
            </a:endParaRPr>
          </a:p>
          <a:p>
            <a:pPr marL="342900" indent="-342900">
              <a:buFont typeface="Arial" panose="020B0604020202020204" pitchFamily="34" charset="0"/>
              <a:buChar char="•"/>
            </a:pPr>
            <a:r>
              <a:rPr lang="en-US" sz="2000" dirty="0">
                <a:latin typeface="Calibri"/>
                <a:ea typeface="Calibri"/>
                <a:cs typeface="Calibri"/>
              </a:rPr>
              <a:t>https://github.com/atifalizaidi/DataScience_Capstone/blob/main/Datascienecapstone.ipynb</a:t>
            </a:r>
            <a:endParaRPr lang="pt-BR" sz="2000">
              <a:ea typeface="+mn-lt"/>
              <a:cs typeface="+mn-lt"/>
            </a:endParaRPr>
          </a:p>
          <a:p>
            <a:pPr marL="285750" indent="-285750">
              <a:buFont typeface="Arial" panose="020B0604020202020204" pitchFamily="34" charset="0"/>
              <a:buChar char="•"/>
            </a:pPr>
            <a:endParaRPr lang="pt-BR" sz="2000" dirty="0">
              <a:latin typeface="Abadi"/>
              <a:ea typeface="Calibri"/>
              <a:cs typeface="Calibri"/>
            </a:endParaRPr>
          </a:p>
        </p:txBody>
      </p:sp>
      <p:graphicFrame>
        <p:nvGraphicFramePr>
          <p:cNvPr id="3" name="Diagram 2">
            <a:extLst>
              <a:ext uri="{FF2B5EF4-FFF2-40B4-BE49-F238E27FC236}">
                <a16:creationId xmlns:a16="http://schemas.microsoft.com/office/drawing/2014/main" id="{181D21F7-EAD4-44CB-9F81-C835C22BCE99}"/>
              </a:ext>
            </a:extLst>
          </p:cNvPr>
          <p:cNvGraphicFramePr/>
          <p:nvPr>
            <p:extLst>
              <p:ext uri="{D42A27DB-BD31-4B8C-83A1-F6EECF244321}">
                <p14:modId xmlns:p14="http://schemas.microsoft.com/office/powerpoint/2010/main" val="2298012030"/>
              </p:ext>
            </p:extLst>
          </p:nvPr>
        </p:nvGraphicFramePr>
        <p:xfrm>
          <a:off x="4094327" y="2313623"/>
          <a:ext cx="7500203" cy="4005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a:t>
            </a:r>
          </a:p>
          <a:p>
            <a:pPr marL="857250" lvl="1" indent="-400050">
              <a:lnSpc>
                <a:spcPct val="100000"/>
              </a:lnSpc>
              <a:spcBef>
                <a:spcPts val="1400"/>
              </a:spcBef>
              <a:buFont typeface="+mj-lt"/>
              <a:buAutoNum type="romanUcPeriod"/>
            </a:pPr>
            <a:r>
              <a:rPr lang="en-US" sz="1800" i="0" dirty="0">
                <a:effectLst/>
                <a:latin typeface="Abadi" panose="020B0604020104020204" pitchFamily="34" charset="0"/>
              </a:rPr>
              <a:t>Flight Number x Launch Site (scatterplot)</a:t>
            </a:r>
          </a:p>
          <a:p>
            <a:pPr marL="857250" lvl="1" indent="-400050">
              <a:lnSpc>
                <a:spcPct val="100000"/>
              </a:lnSpc>
              <a:spcBef>
                <a:spcPts val="1400"/>
              </a:spcBef>
              <a:buFont typeface="+mj-lt"/>
              <a:buAutoNum type="romanUcPeriod"/>
            </a:pPr>
            <a:r>
              <a:rPr lang="pt-BR" sz="1800" i="0" dirty="0">
                <a:effectLst/>
                <a:latin typeface="Abadi" panose="020B0604020104020204" pitchFamily="34" charset="0"/>
              </a:rPr>
              <a:t>Payload x Launch Site (scatterplot)</a:t>
            </a:r>
          </a:p>
          <a:p>
            <a:pPr marL="857250" lvl="1" indent="-400050">
              <a:lnSpc>
                <a:spcPct val="100000"/>
              </a:lnSpc>
              <a:spcBef>
                <a:spcPts val="1400"/>
              </a:spcBef>
              <a:buFont typeface="+mj-lt"/>
              <a:buAutoNum type="romanUcPeriod"/>
            </a:pPr>
            <a:r>
              <a:rPr lang="pt-BR" sz="1800" dirty="0">
                <a:latin typeface="Abadi" panose="020B0604020104020204" pitchFamily="34" charset="0"/>
              </a:rPr>
              <a:t>Success Rate x Orbit type (barplot)</a:t>
            </a:r>
          </a:p>
          <a:p>
            <a:pPr marL="857250" lvl="1" indent="-400050">
              <a:lnSpc>
                <a:spcPct val="100000"/>
              </a:lnSpc>
              <a:spcBef>
                <a:spcPts val="1400"/>
              </a:spcBef>
              <a:buFont typeface="+mj-lt"/>
              <a:buAutoNum type="romanUcPeriod"/>
            </a:pPr>
            <a:r>
              <a:rPr lang="pt-BR" sz="1800" i="0" dirty="0">
                <a:effectLst/>
                <a:latin typeface="Abadi" panose="020B0604020104020204" pitchFamily="34" charset="0"/>
              </a:rPr>
              <a:t>Flight Number x Orbit type (scatterplot)</a:t>
            </a:r>
          </a:p>
          <a:p>
            <a:pPr marL="857250" lvl="1" indent="-400050">
              <a:lnSpc>
                <a:spcPct val="100000"/>
              </a:lnSpc>
              <a:spcBef>
                <a:spcPts val="1400"/>
              </a:spcBef>
              <a:buFont typeface="+mj-lt"/>
              <a:buAutoNum type="romanUcPeriod"/>
            </a:pPr>
            <a:r>
              <a:rPr lang="pt-BR" sz="1800" dirty="0">
                <a:latin typeface="Abadi" panose="020B0604020104020204" pitchFamily="34" charset="0"/>
              </a:rPr>
              <a:t>Payload x Orbit type (scatterplot)</a:t>
            </a:r>
          </a:p>
          <a:p>
            <a:pPr marL="857250" lvl="1" indent="-400050">
              <a:lnSpc>
                <a:spcPct val="100000"/>
              </a:lnSpc>
              <a:spcBef>
                <a:spcPts val="1400"/>
              </a:spcBef>
              <a:buFont typeface="+mj-lt"/>
              <a:buAutoNum type="romanUcPeriod"/>
            </a:pPr>
            <a:r>
              <a:rPr lang="pt-BR" sz="1800" i="0" dirty="0">
                <a:effectLst/>
                <a:latin typeface="Abadi" panose="020B0604020104020204" pitchFamily="34" charset="0"/>
              </a:rPr>
              <a:t>Launch Success yearly trend (lineplot) </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hlinkClick r:id="rId3"/>
              </a:rPr>
              <a:t>https://github.com/atifalizaidi/DataScience-Capstone/blob/master/EDA-with-Pandas.ipynb</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9685"/>
            <a:ext cx="9745589" cy="5274070"/>
          </a:xfrm>
          <a:prstGeom prst="rect">
            <a:avLst/>
          </a:prstGeom>
        </p:spPr>
        <p:txBody>
          <a:bodyPr lIns="91440" tIns="45720" rIns="91440" bIns="45720" anchor="t"/>
          <a:lstStyle/>
          <a:p>
            <a:pPr marL="0" indent="0">
              <a:buNone/>
            </a:pPr>
            <a:r>
              <a:rPr lang="en-US" sz="3600" b="1" dirty="0">
                <a:latin typeface="Abadi" panose="020B0604020104020204" pitchFamily="34" charset="0"/>
              </a:rPr>
              <a:t>Queries Realized:</a:t>
            </a:r>
            <a:endParaRPr lang="en-US" sz="1800" b="1" dirty="0">
              <a:latin typeface="-apple-system"/>
            </a:endParaRPr>
          </a:p>
          <a:p>
            <a:pPr marL="514350" indent="-514350">
              <a:buFont typeface="+mj-lt"/>
              <a:buAutoNum type="arabicPeriod"/>
            </a:pPr>
            <a:r>
              <a:rPr lang="en-US" sz="1800" b="1" dirty="0">
                <a:latin typeface="-apple-system"/>
              </a:rPr>
              <a:t>N</a:t>
            </a:r>
            <a:r>
              <a:rPr lang="en-US" sz="1800" b="1" i="0" dirty="0">
                <a:effectLst/>
                <a:latin typeface="-apple-system"/>
              </a:rPr>
              <a:t>ames of the unique launch sites in the space mission</a:t>
            </a:r>
          </a:p>
          <a:p>
            <a:pPr marL="514350" indent="-514350">
              <a:buFont typeface="+mj-lt"/>
              <a:buAutoNum type="arabicPeriod"/>
            </a:pPr>
            <a:r>
              <a:rPr lang="en-US" sz="1800" b="1" i="0" dirty="0">
                <a:effectLst/>
                <a:latin typeface="-apple-system"/>
              </a:rPr>
              <a:t>5 records where launch sites begin with the string 'CCA’</a:t>
            </a:r>
          </a:p>
          <a:p>
            <a:pPr marL="514350" indent="-514350">
              <a:buFont typeface="+mj-lt"/>
              <a:buAutoNum type="arabicPeriod"/>
            </a:pPr>
            <a:r>
              <a:rPr lang="en-US" sz="1800" b="1" i="0" dirty="0">
                <a:effectLst/>
                <a:latin typeface="-apple-system"/>
              </a:rPr>
              <a:t>Total payload mass carried by boosters launched by NASA (CRS)</a:t>
            </a:r>
          </a:p>
          <a:p>
            <a:pPr marL="514350" indent="-514350">
              <a:buFont typeface="+mj-lt"/>
              <a:buAutoNum type="arabicPeriod"/>
            </a:pPr>
            <a:r>
              <a:rPr lang="en-US" sz="1800" b="1" dirty="0">
                <a:latin typeface="-apple-system"/>
              </a:rPr>
              <a:t>A</a:t>
            </a:r>
            <a:r>
              <a:rPr lang="en-US" sz="1800" b="1" i="0" dirty="0">
                <a:effectLst/>
                <a:latin typeface="-apple-system"/>
              </a:rPr>
              <a:t>verage payload mass carried by booster version F9 v1.1</a:t>
            </a:r>
          </a:p>
          <a:p>
            <a:pPr marL="514350" indent="-514350">
              <a:buFont typeface="+mj-lt"/>
              <a:buAutoNum type="arabicPeriod"/>
            </a:pPr>
            <a:r>
              <a:rPr lang="en-US" sz="1800" b="1" dirty="0">
                <a:latin typeface="-apple-system"/>
              </a:rPr>
              <a:t>D</a:t>
            </a:r>
            <a:r>
              <a:rPr lang="en-US" sz="1800" b="1" i="0" dirty="0">
                <a:effectLst/>
                <a:latin typeface="-apple-system"/>
              </a:rPr>
              <a:t>ate when the first successful landing outcome in ground pad was achieved.</a:t>
            </a:r>
          </a:p>
          <a:p>
            <a:pPr marL="514350" indent="-514350">
              <a:buFont typeface="+mj-lt"/>
              <a:buAutoNum type="arabicPeriod"/>
            </a:pPr>
            <a:r>
              <a:rPr lang="en-US" sz="1800" b="1" dirty="0">
                <a:latin typeface="-apple-system"/>
              </a:rPr>
              <a:t>N</a:t>
            </a:r>
            <a:r>
              <a:rPr lang="en-US" sz="1800" b="1" i="0" dirty="0">
                <a:effectLst/>
                <a:latin typeface="-apple-system"/>
              </a:rPr>
              <a:t>ames of the boosters which have success in drone ship and have payload mass greater than 4000 but less than 6000</a:t>
            </a:r>
          </a:p>
          <a:p>
            <a:pPr marL="514350" indent="-514350">
              <a:buFont typeface="+mj-lt"/>
              <a:buAutoNum type="arabicPeriod"/>
            </a:pPr>
            <a:r>
              <a:rPr lang="en-US" sz="1800" b="1" i="0" dirty="0">
                <a:effectLst/>
                <a:latin typeface="-apple-system"/>
              </a:rPr>
              <a:t>Total number of successful and failure mission outcomes</a:t>
            </a:r>
          </a:p>
          <a:p>
            <a:pPr marL="514350" indent="-514350">
              <a:buFont typeface="+mj-lt"/>
              <a:buAutoNum type="arabicPeriod"/>
            </a:pPr>
            <a:r>
              <a:rPr lang="en-US" sz="1800" b="1" dirty="0">
                <a:latin typeface="-apple-system"/>
              </a:rPr>
              <a:t>N</a:t>
            </a:r>
            <a:r>
              <a:rPr lang="en-US" sz="1800" b="1" i="0" dirty="0">
                <a:effectLst/>
                <a:latin typeface="-apple-system"/>
              </a:rPr>
              <a:t>ames of the booster versions which have carried the maximum payload mass</a:t>
            </a:r>
          </a:p>
          <a:p>
            <a:pPr marL="514350" indent="-514350">
              <a:buFont typeface="+mj-lt"/>
              <a:buAutoNum type="arabicPeriod"/>
            </a:pPr>
            <a:r>
              <a:rPr lang="en-US" sz="1800" b="1" dirty="0">
                <a:latin typeface="-apple-system"/>
              </a:rPr>
              <a:t>F</a:t>
            </a:r>
            <a:r>
              <a:rPr lang="en-US" sz="1800" b="1" i="0" dirty="0">
                <a:effectLst/>
                <a:latin typeface="-apple-system"/>
              </a:rPr>
              <a:t>ailed landing outcomes in drone ship, their booster versions, and launch site names for in year 2015</a:t>
            </a:r>
          </a:p>
          <a:p>
            <a:pPr marL="514350" indent="-514350">
              <a:buFont typeface="+mj-lt"/>
              <a:buAutoNum type="arabicPeriod"/>
            </a:pPr>
            <a:r>
              <a:rPr lang="en-US" sz="1800" b="1" dirty="0">
                <a:latin typeface="-apple-system"/>
              </a:rPr>
              <a:t>R</a:t>
            </a:r>
            <a:r>
              <a:rPr lang="en-US" sz="1800" b="1" i="0" dirty="0">
                <a:effectLst/>
                <a:latin typeface="-apple-system"/>
              </a:rPr>
              <a:t>ank of the count of landing outcomes between the date 2010-06-04 and 2017-03-20</a:t>
            </a:r>
          </a:p>
          <a:p>
            <a:pPr marL="0" indent="0">
              <a:buNone/>
            </a:pPr>
            <a:r>
              <a:rPr lang="en-US" sz="1800" b="1" dirty="0">
                <a:latin typeface="-apple-system"/>
              </a:rPr>
              <a:t>GitHub URL: </a:t>
            </a:r>
            <a:r>
              <a:rPr lang="en-US" sz="1800" dirty="0">
                <a:hlinkClick r:id="rId3"/>
              </a:rPr>
              <a:t>https://github.com/atifalizaidi/DataScience-Capstone/blob/master/EDA-with-SQL.ipynb</a:t>
            </a:r>
            <a:endParaRPr lang="en-US" sz="2000" i="0" dirty="0">
              <a:effectLst/>
            </a:endParaRPr>
          </a:p>
          <a:p>
            <a:pPr marL="514350" indent="-514350">
              <a:buFont typeface="+mj-lt"/>
              <a:buAutoNum type="arabicPeriod"/>
            </a:pPr>
            <a:endParaRPr lang="en-US" b="1" i="0" dirty="0">
              <a:effectLst/>
              <a:latin typeface="-apple-system"/>
            </a:endParaRPr>
          </a:p>
          <a:p>
            <a:pPr marL="514350" indent="-514350">
              <a:buFont typeface="+mj-lt"/>
              <a:buAutoNum type="arabicPeriod"/>
            </a:pPr>
            <a:endParaRPr lang="en-US" b="1" i="0" dirty="0">
              <a:effectLst/>
              <a:latin typeface="-apple-system"/>
            </a:endParaRPr>
          </a:p>
          <a:p>
            <a:pPr marL="514350" indent="-514350">
              <a:buFont typeface="+mj-lt"/>
              <a:buAutoNum type="arabicPeriod"/>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3"/>
            <a:ext cx="11021704" cy="455215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Objects added to the map:</a:t>
            </a:r>
          </a:p>
          <a:p>
            <a:pPr lvl="1">
              <a:lnSpc>
                <a:spcPct val="100000"/>
              </a:lnSpc>
              <a:spcBef>
                <a:spcPts val="1400"/>
              </a:spcBef>
            </a:pPr>
            <a:r>
              <a:rPr lang="en-US" sz="2000" dirty="0">
                <a:solidFill>
                  <a:schemeClr val="accent3">
                    <a:lumMod val="25000"/>
                  </a:schemeClr>
                </a:solidFill>
                <a:latin typeface="Abadi" panose="020B0604020104020204" pitchFamily="34" charset="0"/>
              </a:rPr>
              <a:t>Circle and marker in each launch site (added to visualize them in the map)</a:t>
            </a:r>
          </a:p>
          <a:p>
            <a:pPr lvl="1">
              <a:lnSpc>
                <a:spcPct val="100000"/>
              </a:lnSpc>
              <a:spcBef>
                <a:spcPts val="1400"/>
              </a:spcBef>
            </a:pPr>
            <a:r>
              <a:rPr lang="en-US" sz="2000" dirty="0">
                <a:solidFill>
                  <a:schemeClr val="accent3">
                    <a:lumMod val="25000"/>
                  </a:schemeClr>
                </a:solidFill>
                <a:latin typeface="Abadi" panose="020B0604020104020204" pitchFamily="34" charset="0"/>
              </a:rPr>
              <a:t>Marker cluster of the successful and unsuccessful launches in each launch site (easy to visualize number of launches in every launch site)</a:t>
            </a:r>
          </a:p>
          <a:p>
            <a:pPr lvl="1">
              <a:lnSpc>
                <a:spcPct val="100000"/>
              </a:lnSpc>
              <a:spcBef>
                <a:spcPts val="1400"/>
              </a:spcBef>
            </a:pPr>
            <a:r>
              <a:rPr lang="en-US" sz="2000" dirty="0">
                <a:solidFill>
                  <a:schemeClr val="accent3">
                    <a:lumMod val="25000"/>
                  </a:schemeClr>
                </a:solidFill>
                <a:latin typeface="Abadi" panose="020B0604020104020204" pitchFamily="34" charset="0"/>
              </a:rPr>
              <a:t>Mouse Position (easy to get coordinates for the proximities of the launch sites)</a:t>
            </a:r>
          </a:p>
          <a:p>
            <a:pPr lvl="1">
              <a:lnSpc>
                <a:spcPct val="100000"/>
              </a:lnSpc>
              <a:spcBef>
                <a:spcPts val="1400"/>
              </a:spcBef>
            </a:pPr>
            <a:r>
              <a:rPr lang="en-US" sz="2000" dirty="0">
                <a:solidFill>
                  <a:schemeClr val="accent3">
                    <a:lumMod val="25000"/>
                  </a:schemeClr>
                </a:solidFill>
                <a:latin typeface="Abadi" panose="020B0604020104020204" pitchFamily="34" charset="0"/>
              </a:rPr>
              <a:t>Poly line (line between the launch site and it’s closest coastline</a:t>
            </a: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1800" dirty="0">
                <a:hlinkClick r:id="rId3"/>
              </a:rPr>
              <a:t>https://github.com/atifalizaidi/DataScience-Capstone/blob/master/launch_site_location.ipynb</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6071"/>
            <a:ext cx="9745589" cy="451950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was created so the user could interact with it and decide what kind of data to see.</a:t>
            </a:r>
          </a:p>
          <a:p>
            <a:pPr>
              <a:lnSpc>
                <a:spcPct val="100000"/>
              </a:lnSpc>
              <a:spcBef>
                <a:spcPts val="1400"/>
              </a:spcBef>
            </a:pPr>
            <a:r>
              <a:rPr lang="en-US" sz="2200" dirty="0">
                <a:solidFill>
                  <a:schemeClr val="accent3">
                    <a:lumMod val="25000"/>
                  </a:schemeClr>
                </a:solidFill>
                <a:latin typeface="Abadi" panose="020B0604020104020204" pitchFamily="34" charset="0"/>
              </a:rPr>
              <a:t>Features added to the Dashboard:</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Dropdown menu so the user could choose what launch site data related to see.</a:t>
            </a:r>
          </a:p>
          <a:p>
            <a:pPr lvl="1">
              <a:lnSpc>
                <a:spcPct val="100000"/>
              </a:lnSpc>
              <a:spcBef>
                <a:spcPts val="1400"/>
              </a:spcBef>
            </a:pPr>
            <a:r>
              <a:rPr lang="en-US" sz="1800" dirty="0">
                <a:solidFill>
                  <a:schemeClr val="accent3">
                    <a:lumMod val="25000"/>
                  </a:schemeClr>
                </a:solidFill>
                <a:latin typeface="Abadi" panose="020B0604020104020204" pitchFamily="34" charset="0"/>
              </a:rPr>
              <a:t>An interactable bar so the user can choose the amount of Payload mass he wants to analyze</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to show how the amount of Payload mass affects the result of the landing. </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to show the proportion of the successful and unsuccessful landings.</a:t>
            </a:r>
          </a:p>
          <a:p>
            <a:pPr lvl="2">
              <a:lnSpc>
                <a:spcPct val="100000"/>
              </a:lnSpc>
              <a:spcBef>
                <a:spcPts val="1400"/>
              </a:spcBef>
            </a:pPr>
            <a:r>
              <a:rPr lang="en-US" sz="1800" dirty="0">
                <a:solidFill>
                  <a:schemeClr val="accent3">
                    <a:lumMod val="25000"/>
                  </a:schemeClr>
                </a:solidFill>
                <a:latin typeface="Abadi" panose="020B0604020104020204" pitchFamily="34" charset="0"/>
              </a:rPr>
              <a:t>This pie chart only shows the data related to the launch site that was chosen in the dropdown menu</a:t>
            </a: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marL="914400" lvl="2"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F6642802-6180-4C33-9D30-13D270D7059D}"/>
              </a:ext>
            </a:extLst>
          </p:cNvPr>
          <p:cNvSpPr txBox="1"/>
          <p:nvPr/>
        </p:nvSpPr>
        <p:spPr>
          <a:xfrm>
            <a:off x="298825" y="5924622"/>
            <a:ext cx="11457972" cy="400110"/>
          </a:xfrm>
          <a:prstGeom prst="rect">
            <a:avLst/>
          </a:prstGeom>
          <a:noFill/>
        </p:spPr>
        <p:txBody>
          <a:bodyPr wrap="square" rtlCol="0">
            <a:spAutoFit/>
          </a:bodyPr>
          <a:lstStyle/>
          <a:p>
            <a:r>
              <a:rPr lang="pt-BR" sz="2000" dirty="0">
                <a:latin typeface="Abadi" panose="020B0604020104020204" pitchFamily="34" charset="0"/>
              </a:rPr>
              <a:t>GitHub URL: </a:t>
            </a:r>
            <a:r>
              <a:rPr lang="pt-BR" dirty="0">
                <a:hlinkClick r:id="rId3"/>
              </a:rPr>
              <a:t>https://github.com/atifalizaidi/DataScience-Capstone/blob/master/SpaceX_Dashboard.py </a:t>
            </a:r>
            <a:endParaRPr lang="pt-BR"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9388" y="1808802"/>
            <a:ext cx="290123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hlinkClick r:id="rId3"/>
              </a:rPr>
              <a:t>https://github.com/atifalizaidi/DataScience-Capstone/blob/master/SpaceX_MLPrediction.ipynb</a:t>
            </a:r>
            <a:r>
              <a:rPr lang="en-US" sz="1800" dirty="0">
                <a:solidFill>
                  <a:schemeClr val="accent3">
                    <a:lumMod val="25000"/>
                  </a:schemeClr>
                </a:solidFill>
              </a:rPr>
              <a:t>  </a:t>
            </a:r>
          </a:p>
          <a:p>
            <a:pPr marL="0" indent="0">
              <a:lnSpc>
                <a:spcPct val="100000"/>
              </a:lnSpc>
              <a:spcBef>
                <a:spcPts val="1400"/>
              </a:spcBef>
              <a:buNone/>
            </a:pPr>
            <a:r>
              <a:rPr lang="en-US" sz="1800" dirty="0">
                <a:solidFill>
                  <a:schemeClr val="accent3">
                    <a:lumMod val="25000"/>
                  </a:schemeClr>
                </a:solidFill>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5C38A768-39F7-47D8-844B-1E0609A73E2B}"/>
              </a:ext>
            </a:extLst>
          </p:cNvPr>
          <p:cNvGraphicFramePr/>
          <p:nvPr>
            <p:extLst>
              <p:ext uri="{D42A27DB-BD31-4B8C-83A1-F6EECF244321}">
                <p14:modId xmlns:p14="http://schemas.microsoft.com/office/powerpoint/2010/main" val="122315042"/>
              </p:ext>
            </p:extLst>
          </p:nvPr>
        </p:nvGraphicFramePr>
        <p:xfrm>
          <a:off x="3477229" y="1596789"/>
          <a:ext cx="7694140" cy="49973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177695" y="0"/>
            <a:ext cx="5784194" cy="2988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accent1"/>
                </a:solidFill>
                <a:latin typeface="Abadi" panose="020B0604020104020204" pitchFamily="34" charset="0"/>
                <a:ea typeface="+mj-ea"/>
                <a:cs typeface="+mj-cs"/>
              </a:rPr>
              <a:t>Interactive Dashboard   Results</a:t>
            </a:r>
          </a:p>
        </p:txBody>
      </p:sp>
      <p:sp>
        <p:nvSpPr>
          <p:cNvPr id="13" name="Rectangle 1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54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A49C1771-4864-4F99-A479-8B2C8D01E72C}"/>
              </a:ext>
            </a:extLst>
          </p:cNvPr>
          <p:cNvPicPr>
            <a:picLocks noChangeAspect="1"/>
          </p:cNvPicPr>
          <p:nvPr/>
        </p:nvPicPr>
        <p:blipFill>
          <a:blip r:embed="rId3"/>
          <a:stretch>
            <a:fillRect/>
          </a:stretch>
        </p:blipFill>
        <p:spPr>
          <a:xfrm>
            <a:off x="7059168" y="1146430"/>
            <a:ext cx="4206240" cy="1419605"/>
          </a:xfrm>
          <a:prstGeom prst="rect">
            <a:avLst/>
          </a:prstGeom>
        </p:spPr>
      </p:pic>
      <p:sp>
        <p:nvSpPr>
          <p:cNvPr id="1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3370393C-39EE-4076-B56E-B4E7B360E06E}"/>
              </a:ext>
            </a:extLst>
          </p:cNvPr>
          <p:cNvPicPr>
            <a:picLocks noChangeAspect="1"/>
          </p:cNvPicPr>
          <p:nvPr/>
        </p:nvPicPr>
        <p:blipFill>
          <a:blip r:embed="rId4"/>
          <a:stretch>
            <a:fillRect/>
          </a:stretch>
        </p:blipFill>
        <p:spPr>
          <a:xfrm>
            <a:off x="7059168" y="4173093"/>
            <a:ext cx="4206240" cy="1419605"/>
          </a:xfrm>
          <a:prstGeom prst="rect">
            <a:avLst/>
          </a:prstGeom>
          <a:effectLst/>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6729984" y="6355080"/>
            <a:ext cx="685800" cy="365125"/>
          </a:xfrm>
        </p:spPr>
        <p:txBody>
          <a:bodyPr vert="horz" lIns="91440" tIns="45720" rIns="91440" bIns="45720" rtlCol="0" anchor="ctr">
            <a:normAutofit/>
          </a:bodyPr>
          <a:lstStyle/>
          <a:p>
            <a:pPr algn="l">
              <a:spcAft>
                <a:spcPts val="600"/>
              </a:spcAft>
            </a:pPr>
            <a:fld id="{5075537C-CA84-1446-933C-8E9D027F9201}" type="slidenum">
              <a:rPr lang="en-US" sz="1200">
                <a:solidFill>
                  <a:srgbClr val="404040"/>
                </a:solidFill>
                <a:latin typeface="+mn-lt"/>
              </a:rPr>
              <a:pPr algn="l">
                <a:spcAft>
                  <a:spcPts val="600"/>
                </a:spcAft>
              </a:pPr>
              <a:t>17</a:t>
            </a:fld>
            <a:endParaRPr lang="en-US" sz="1200">
              <a:solidFill>
                <a:srgbClr val="404040"/>
              </a:solidFill>
              <a:latin typeface="+mn-lt"/>
            </a:endParaRPr>
          </a:p>
        </p:txBody>
      </p:sp>
      <p:cxnSp>
        <p:nvCxnSpPr>
          <p:cNvPr id="18" name="Straight Connector 17">
            <a:extLst>
              <a:ext uri="{FF2B5EF4-FFF2-40B4-BE49-F238E27FC236}">
                <a16:creationId xmlns:a16="http://schemas.microsoft.com/office/drawing/2014/main" id="{8478D6ED-15DA-4EC8-948C-9D5568B77463}"/>
              </a:ext>
            </a:extLst>
          </p:cNvPr>
          <p:cNvCxnSpPr/>
          <p:nvPr/>
        </p:nvCxnSpPr>
        <p:spPr>
          <a:xfrm>
            <a:off x="368490" y="2566035"/>
            <a:ext cx="54454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61FB5FB-3DA1-48FE-BE7A-CE527ACC178A}"/>
              </a:ext>
            </a:extLst>
          </p:cNvPr>
          <p:cNvSpPr txBox="1"/>
          <p:nvPr/>
        </p:nvSpPr>
        <p:spPr>
          <a:xfrm>
            <a:off x="368490" y="3098042"/>
            <a:ext cx="5445456" cy="2246769"/>
          </a:xfrm>
          <a:prstGeom prst="rect">
            <a:avLst/>
          </a:prstGeom>
          <a:noFill/>
        </p:spPr>
        <p:txBody>
          <a:bodyPr wrap="square" rtlCol="0">
            <a:spAutoFit/>
          </a:bodyPr>
          <a:lstStyle/>
          <a:p>
            <a:pPr marL="285750" indent="-285750">
              <a:buFont typeface="Arial" panose="020B0604020202020204" pitchFamily="34" charset="0"/>
              <a:buChar char="•"/>
            </a:pPr>
            <a:r>
              <a:rPr lang="pt-BR" sz="2000" dirty="0">
                <a:latin typeface="Abadi" panose="020B0604020104020204" pitchFamily="34" charset="0"/>
              </a:rPr>
              <a:t>The results of the dashboard vary acording to the inputs of the user</a:t>
            </a:r>
          </a:p>
          <a:p>
            <a:pPr marL="285750" indent="-285750">
              <a:buFont typeface="Arial" panose="020B0604020202020204" pitchFamily="34" charset="0"/>
              <a:buChar char="•"/>
            </a:pPr>
            <a:r>
              <a:rPr lang="pt-BR" sz="2000" dirty="0">
                <a:latin typeface="Abadi" panose="020B0604020104020204" pitchFamily="34" charset="0"/>
              </a:rPr>
              <a:t>The pie chart shows the proportion of succesfull and unsuccesfull landings for each launch site</a:t>
            </a:r>
          </a:p>
          <a:p>
            <a:pPr marL="285750" indent="-285750">
              <a:buFont typeface="Arial" panose="020B0604020202020204" pitchFamily="34" charset="0"/>
              <a:buChar char="•"/>
            </a:pPr>
            <a:r>
              <a:rPr lang="pt-BR" sz="2000" dirty="0">
                <a:latin typeface="Abadi" panose="020B0604020104020204" pitchFamily="34" charset="0"/>
              </a:rPr>
              <a:t>The Scatter plot shows how the Payload mass interferes in the landings outcome.</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6E49F1-964E-473B-A723-3FC8C65850FD}"/>
              </a:ext>
            </a:extLst>
          </p:cNvPr>
          <p:cNvSpPr txBox="1"/>
          <p:nvPr/>
        </p:nvSpPr>
        <p:spPr>
          <a:xfrm>
            <a:off x="477672" y="477672"/>
            <a:ext cx="10304059" cy="769441"/>
          </a:xfrm>
          <a:prstGeom prst="rect">
            <a:avLst/>
          </a:prstGeom>
          <a:noFill/>
        </p:spPr>
        <p:txBody>
          <a:bodyPr wrap="square" rtlCol="0">
            <a:spAutoFit/>
          </a:bodyPr>
          <a:lstStyle/>
          <a:p>
            <a:r>
              <a:rPr lang="pt-BR" sz="4400" dirty="0">
                <a:solidFill>
                  <a:schemeClr val="accent1"/>
                </a:solidFill>
                <a:latin typeface="Abadi" panose="020B0604020104020204" pitchFamily="34" charset="0"/>
              </a:rPr>
              <a:t>Interactive analysis Results</a:t>
            </a:r>
          </a:p>
        </p:txBody>
      </p:sp>
      <p:cxnSp>
        <p:nvCxnSpPr>
          <p:cNvPr id="4" name="Straight Connector 3">
            <a:extLst>
              <a:ext uri="{FF2B5EF4-FFF2-40B4-BE49-F238E27FC236}">
                <a16:creationId xmlns:a16="http://schemas.microsoft.com/office/drawing/2014/main" id="{993BE455-004F-470C-9A97-6DF392275983}"/>
              </a:ext>
            </a:extLst>
          </p:cNvPr>
          <p:cNvCxnSpPr/>
          <p:nvPr/>
        </p:nvCxnSpPr>
        <p:spPr>
          <a:xfrm>
            <a:off x="477672" y="1364776"/>
            <a:ext cx="11150221"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80EDABB-6F34-44B5-AE38-2D00D678054C}"/>
              </a:ext>
            </a:extLst>
          </p:cNvPr>
          <p:cNvPicPr>
            <a:picLocks noChangeAspect="1"/>
          </p:cNvPicPr>
          <p:nvPr/>
        </p:nvPicPr>
        <p:blipFill>
          <a:blip r:embed="rId2"/>
          <a:stretch>
            <a:fillRect/>
          </a:stretch>
        </p:blipFill>
        <p:spPr>
          <a:xfrm>
            <a:off x="5741443" y="2270576"/>
            <a:ext cx="5886450" cy="3381375"/>
          </a:xfrm>
          <a:prstGeom prst="rect">
            <a:avLst/>
          </a:prstGeom>
        </p:spPr>
      </p:pic>
      <p:sp>
        <p:nvSpPr>
          <p:cNvPr id="7" name="TextBox 6">
            <a:extLst>
              <a:ext uri="{FF2B5EF4-FFF2-40B4-BE49-F238E27FC236}">
                <a16:creationId xmlns:a16="http://schemas.microsoft.com/office/drawing/2014/main" id="{7F563AE8-D829-4714-A16C-6BE7E03BEDEA}"/>
              </a:ext>
            </a:extLst>
          </p:cNvPr>
          <p:cNvSpPr txBox="1"/>
          <p:nvPr/>
        </p:nvSpPr>
        <p:spPr>
          <a:xfrm>
            <a:off x="682388" y="2270576"/>
            <a:ext cx="4380931" cy="2862322"/>
          </a:xfrm>
          <a:prstGeom prst="rect">
            <a:avLst/>
          </a:prstGeom>
          <a:noFill/>
        </p:spPr>
        <p:txBody>
          <a:bodyPr wrap="square" rtlCol="0">
            <a:spAutoFit/>
          </a:bodyPr>
          <a:lstStyle/>
          <a:p>
            <a:pPr marL="342900" indent="-342900">
              <a:buFont typeface="Arial" panose="020B0604020202020204" pitchFamily="34" charset="0"/>
              <a:buChar char="•"/>
            </a:pPr>
            <a:r>
              <a:rPr lang="pt-BR" sz="2000" dirty="0">
                <a:latin typeface="Abadi" panose="020B0604020104020204" pitchFamily="34" charset="0"/>
              </a:rPr>
              <a:t>As we can see by the image, the accuracy of the different models is </a:t>
            </a:r>
            <a:r>
              <a:rPr lang="pt-BR" sz="2000" b="0" i="0" dirty="0">
                <a:solidFill>
                  <a:srgbClr val="202124"/>
                </a:solidFill>
                <a:effectLst/>
                <a:latin typeface="Abadi" panose="020B0604020104020204" pitchFamily="34" charset="0"/>
              </a:rPr>
              <a:t>basically</a:t>
            </a:r>
            <a:r>
              <a:rPr lang="pt-BR" sz="2000" dirty="0">
                <a:latin typeface="Abadi" panose="020B0604020104020204" pitchFamily="34" charset="0"/>
              </a:rPr>
              <a:t> identical. </a:t>
            </a:r>
          </a:p>
          <a:p>
            <a:pPr marL="342900" indent="-342900">
              <a:buFont typeface="Arial" panose="020B0604020202020204" pitchFamily="34" charset="0"/>
              <a:buChar char="•"/>
            </a:pPr>
            <a:r>
              <a:rPr lang="pt-BR" sz="2000" dirty="0">
                <a:latin typeface="Abadi" panose="020B0604020104020204" pitchFamily="34" charset="0"/>
              </a:rPr>
              <a:t>The logistic regression, SVM and KNN models had the same accuracy, of 83.33%.</a:t>
            </a:r>
          </a:p>
          <a:p>
            <a:pPr marL="342900" indent="-342900">
              <a:buFont typeface="Arial" panose="020B0604020202020204" pitchFamily="34" charset="0"/>
              <a:buChar char="•"/>
            </a:pPr>
            <a:r>
              <a:rPr lang="pt-BR" sz="2000" dirty="0">
                <a:latin typeface="Abadi" panose="020B0604020104020204" pitchFamily="34" charset="0"/>
              </a:rPr>
              <a:t>The Decison tree model was the only one that got it’s accuracy below 80%. </a:t>
            </a:r>
          </a:p>
        </p:txBody>
      </p:sp>
    </p:spTree>
    <p:extLst>
      <p:ext uri="{BB962C8B-B14F-4D97-AF65-F5344CB8AC3E}">
        <p14:creationId xmlns:p14="http://schemas.microsoft.com/office/powerpoint/2010/main" val="3647984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56645" y="1624818"/>
            <a:ext cx="3958689" cy="480239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plot suggests that the platform “CCAFS SLC 40” is the most used platform for SpaceX and that the number of successful landings (orange dots), increases as the flight number increases.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3DF816B7-C0F7-4CFF-8BC1-E1EDF0774A35}"/>
              </a:ext>
            </a:extLst>
          </p:cNvPr>
          <p:cNvPicPr>
            <a:picLocks noChangeAspect="1"/>
          </p:cNvPicPr>
          <p:nvPr/>
        </p:nvPicPr>
        <p:blipFill>
          <a:blip r:embed="rId3"/>
          <a:stretch>
            <a:fillRect/>
          </a:stretch>
        </p:blipFill>
        <p:spPr>
          <a:xfrm>
            <a:off x="276666" y="1624818"/>
            <a:ext cx="7208381" cy="413453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16399" y="1653998"/>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analyzing this image, we can clearly see that most of the launches have a pay load mass under 7500kg.</a:t>
            </a:r>
          </a:p>
          <a:p>
            <a:pPr>
              <a:lnSpc>
                <a:spcPct val="100000"/>
              </a:lnSpc>
              <a:spcBef>
                <a:spcPts val="1400"/>
              </a:spcBef>
            </a:pPr>
            <a:r>
              <a:rPr lang="en-US" sz="2200" dirty="0">
                <a:solidFill>
                  <a:schemeClr val="accent3">
                    <a:lumMod val="25000"/>
                  </a:schemeClr>
                </a:solidFill>
                <a:latin typeface="Abadi" panose="020B0604020104020204" pitchFamily="34" charset="0"/>
              </a:rPr>
              <a:t>We can also see that most of the launches with the payload mass above 7500kg have successful outcomes.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descr="Chart, scatter chart&#10;&#10;Description automatically generated">
            <a:extLst>
              <a:ext uri="{FF2B5EF4-FFF2-40B4-BE49-F238E27FC236}">
                <a16:creationId xmlns:a16="http://schemas.microsoft.com/office/drawing/2014/main" id="{481E0A42-733E-4E57-9D34-C4F6080B57C5}"/>
              </a:ext>
            </a:extLst>
          </p:cNvPr>
          <p:cNvPicPr>
            <a:picLocks noChangeAspect="1"/>
          </p:cNvPicPr>
          <p:nvPr/>
        </p:nvPicPr>
        <p:blipFill>
          <a:blip r:embed="rId3"/>
          <a:stretch>
            <a:fillRect/>
          </a:stretch>
        </p:blipFill>
        <p:spPr>
          <a:xfrm>
            <a:off x="343363" y="1599944"/>
            <a:ext cx="7014622" cy="48272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0467" y="188611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bar char tells us that all orbits have a success rate bigger than 50%</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a success rate of 100%</a:t>
            </a:r>
          </a:p>
          <a:p>
            <a:pPr>
              <a:lnSpc>
                <a:spcPct val="100000"/>
              </a:lnSpc>
              <a:spcBef>
                <a:spcPts val="1400"/>
              </a:spcBef>
            </a:pPr>
            <a:r>
              <a:rPr lang="en-US" sz="2200" dirty="0">
                <a:solidFill>
                  <a:schemeClr val="accent3">
                    <a:lumMod val="25000"/>
                  </a:schemeClr>
                </a:solidFill>
                <a:latin typeface="Abadi" panose="020B0604020104020204" pitchFamily="34" charset="0"/>
              </a:rPr>
              <a:t>Any mission has gone to SO orbit</a:t>
            </a:r>
          </a:p>
          <a:p>
            <a:pPr>
              <a:lnSpc>
                <a:spcPct val="100000"/>
              </a:lnSpc>
              <a:spcBef>
                <a:spcPts val="1400"/>
              </a:spcBef>
            </a:pPr>
            <a:r>
              <a:rPr lang="en-US" sz="2200" dirty="0">
                <a:solidFill>
                  <a:schemeClr val="accent3">
                    <a:lumMod val="25000"/>
                  </a:schemeClr>
                </a:solidFill>
                <a:latin typeface="Abadi" panose="020B0604020104020204" pitchFamily="34" charset="0"/>
              </a:rPr>
              <a:t>GTO is the orbit with the lowest success rate (50%)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D9D846B6-D029-4EB5-AB77-A2CBA89B3DE3}"/>
              </a:ext>
            </a:extLst>
          </p:cNvPr>
          <p:cNvPicPr>
            <a:picLocks noChangeAspect="1"/>
          </p:cNvPicPr>
          <p:nvPr/>
        </p:nvPicPr>
        <p:blipFill>
          <a:blip r:embed="rId3"/>
          <a:stretch>
            <a:fillRect/>
          </a:stretch>
        </p:blipFill>
        <p:spPr>
          <a:xfrm>
            <a:off x="329295" y="1732628"/>
            <a:ext cx="7423361" cy="439150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7258" y="4624607"/>
            <a:ext cx="10095213" cy="18026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What can we conclude by looking at the chart?</a:t>
            </a:r>
          </a:p>
          <a:p>
            <a:pPr lvl="1">
              <a:lnSpc>
                <a:spcPct val="100000"/>
              </a:lnSpc>
              <a:spcBef>
                <a:spcPts val="1400"/>
              </a:spcBef>
            </a:pPr>
            <a:r>
              <a:rPr lang="en-US" sz="2000" dirty="0">
                <a:solidFill>
                  <a:schemeClr val="accent3">
                    <a:lumMod val="25000"/>
                  </a:schemeClr>
                </a:solidFill>
                <a:latin typeface="Abadi" panose="020B0604020104020204" pitchFamily="34" charset="0"/>
              </a:rPr>
              <a:t>We can see that orbit choice changes as the flight number increases</a:t>
            </a:r>
          </a:p>
          <a:p>
            <a:pPr lvl="1">
              <a:lnSpc>
                <a:spcPct val="100000"/>
              </a:lnSpc>
              <a:spcBef>
                <a:spcPts val="1400"/>
              </a:spcBef>
            </a:pPr>
            <a:r>
              <a:rPr lang="en-US" sz="2000" dirty="0">
                <a:solidFill>
                  <a:schemeClr val="accent3">
                    <a:lumMod val="25000"/>
                  </a:schemeClr>
                </a:solidFill>
                <a:latin typeface="Abadi" panose="020B0604020104020204" pitchFamily="34" charset="0"/>
              </a:rPr>
              <a:t>There is a correlation between the orbit and the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10;&#10;Description automatically generated with medium confidence">
            <a:extLst>
              <a:ext uri="{FF2B5EF4-FFF2-40B4-BE49-F238E27FC236}">
                <a16:creationId xmlns:a16="http://schemas.microsoft.com/office/drawing/2014/main" id="{A15B50B8-5B94-4084-8121-425638A1AEF6}"/>
              </a:ext>
            </a:extLst>
          </p:cNvPr>
          <p:cNvPicPr>
            <a:picLocks noChangeAspect="1"/>
          </p:cNvPicPr>
          <p:nvPr/>
        </p:nvPicPr>
        <p:blipFill>
          <a:blip r:embed="rId3"/>
          <a:stretch>
            <a:fillRect/>
          </a:stretch>
        </p:blipFill>
        <p:spPr>
          <a:xfrm>
            <a:off x="275092" y="1441790"/>
            <a:ext cx="11641815" cy="251164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3117" y="4448454"/>
            <a:ext cx="10601570" cy="18708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What can we conclude by looking at the chart?</a:t>
            </a:r>
          </a:p>
          <a:p>
            <a:pPr lvl="1">
              <a:lnSpc>
                <a:spcPct val="100000"/>
              </a:lnSpc>
              <a:spcBef>
                <a:spcPts val="1400"/>
              </a:spcBef>
            </a:pPr>
            <a:r>
              <a:rPr lang="en-US" sz="2000" dirty="0">
                <a:solidFill>
                  <a:schemeClr val="accent3">
                    <a:lumMod val="25000"/>
                  </a:schemeClr>
                </a:solidFill>
                <a:latin typeface="Abadi" panose="020B0604020104020204" pitchFamily="34" charset="0"/>
              </a:rPr>
              <a:t>There is a clear relation between the payload and the orbit choice. Big payloads go to a very specific orbit</a:t>
            </a:r>
          </a:p>
          <a:p>
            <a:pPr lvl="1">
              <a:lnSpc>
                <a:spcPct val="100000"/>
              </a:lnSpc>
              <a:spcBef>
                <a:spcPts val="1400"/>
              </a:spcBef>
            </a:pPr>
            <a:r>
              <a:rPr lang="en-US" sz="2000" dirty="0">
                <a:solidFill>
                  <a:schemeClr val="accent3">
                    <a:lumMod val="25000"/>
                  </a:schemeClr>
                </a:solidFill>
                <a:latin typeface="Abadi" panose="020B0604020104020204" pitchFamily="34" charset="0"/>
              </a:rPr>
              <a:t>Most missions have a small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3CAFDF72-48DE-4009-9503-362B88EE38B7}"/>
              </a:ext>
            </a:extLst>
          </p:cNvPr>
          <p:cNvPicPr>
            <a:picLocks noChangeAspect="1"/>
          </p:cNvPicPr>
          <p:nvPr/>
        </p:nvPicPr>
        <p:blipFill>
          <a:blip r:embed="rId3"/>
          <a:stretch>
            <a:fillRect/>
          </a:stretch>
        </p:blipFill>
        <p:spPr>
          <a:xfrm>
            <a:off x="453117" y="1508474"/>
            <a:ext cx="11329786" cy="259950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93810" y="1801588"/>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clearly see that that the success rate increases as the years go by. </a:t>
            </a:r>
          </a:p>
          <a:p>
            <a:pPr>
              <a:lnSpc>
                <a:spcPct val="100000"/>
              </a:lnSpc>
              <a:spcBef>
                <a:spcPts val="1400"/>
              </a:spcBef>
            </a:pPr>
            <a:r>
              <a:rPr lang="en-US" sz="2200" dirty="0">
                <a:solidFill>
                  <a:schemeClr val="accent3">
                    <a:lumMod val="25000"/>
                  </a:schemeClr>
                </a:solidFill>
                <a:latin typeface="Abadi" panose="020B0604020104020204" pitchFamily="34" charset="0"/>
              </a:rPr>
              <a:t>Missions started in 2013 and the success rate achieved its peak in 2019, when it got around 90%</a:t>
            </a:r>
          </a:p>
          <a:p>
            <a:pPr>
              <a:lnSpc>
                <a:spcPct val="100000"/>
              </a:lnSpc>
              <a:spcBef>
                <a:spcPts val="1400"/>
              </a:spcBef>
            </a:pPr>
            <a:r>
              <a:rPr lang="en-US" sz="2200" dirty="0">
                <a:solidFill>
                  <a:schemeClr val="accent3">
                    <a:lumMod val="25000"/>
                  </a:schemeClr>
                </a:solidFill>
                <a:latin typeface="Abadi" panose="020B0604020104020204" pitchFamily="34" charset="0"/>
              </a:rPr>
              <a:t>In 2018, the success rate dropped quite heavily, for 60%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10;&#10;Description automatically generated">
            <a:extLst>
              <a:ext uri="{FF2B5EF4-FFF2-40B4-BE49-F238E27FC236}">
                <a16:creationId xmlns:a16="http://schemas.microsoft.com/office/drawing/2014/main" id="{23A10F55-334B-45E2-B73F-6C202DB8182A}"/>
              </a:ext>
            </a:extLst>
          </p:cNvPr>
          <p:cNvPicPr>
            <a:picLocks noChangeAspect="1"/>
          </p:cNvPicPr>
          <p:nvPr/>
        </p:nvPicPr>
        <p:blipFill>
          <a:blip r:embed="rId3"/>
          <a:stretch>
            <a:fillRect/>
          </a:stretch>
        </p:blipFill>
        <p:spPr>
          <a:xfrm>
            <a:off x="365952" y="1806291"/>
            <a:ext cx="6918861"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112" y="4848691"/>
            <a:ext cx="10877397" cy="11768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shows four results, but ‘CCAFS LC-40’ is likely the same as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C1614467-F3E2-43CE-AE1A-B5BCBE4C3694}"/>
              </a:ext>
            </a:extLst>
          </p:cNvPr>
          <p:cNvPicPr>
            <a:picLocks noChangeAspect="1"/>
          </p:cNvPicPr>
          <p:nvPr/>
        </p:nvPicPr>
        <p:blipFill>
          <a:blip r:embed="rId3"/>
          <a:stretch>
            <a:fillRect/>
          </a:stretch>
        </p:blipFill>
        <p:spPr>
          <a:xfrm>
            <a:off x="817062" y="1536068"/>
            <a:ext cx="10640910" cy="280074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68579" y="5921570"/>
            <a:ext cx="5118463" cy="7479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5 entry's that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Table&#10;&#10;Description automatically generated">
            <a:extLst>
              <a:ext uri="{FF2B5EF4-FFF2-40B4-BE49-F238E27FC236}">
                <a16:creationId xmlns:a16="http://schemas.microsoft.com/office/drawing/2014/main" id="{6A59F493-95EC-434D-B1A3-AB8786949DED}"/>
              </a:ext>
            </a:extLst>
          </p:cNvPr>
          <p:cNvPicPr>
            <a:picLocks noChangeAspect="1"/>
          </p:cNvPicPr>
          <p:nvPr/>
        </p:nvPicPr>
        <p:blipFill>
          <a:blip r:embed="rId3"/>
          <a:stretch>
            <a:fillRect/>
          </a:stretch>
        </p:blipFill>
        <p:spPr>
          <a:xfrm>
            <a:off x="1552082" y="1565740"/>
            <a:ext cx="8951458" cy="425173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3613" y="4442422"/>
            <a:ext cx="9745589" cy="6345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total payload mass of NASA is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10;&#10;Description automatically generated">
            <a:extLst>
              <a:ext uri="{FF2B5EF4-FFF2-40B4-BE49-F238E27FC236}">
                <a16:creationId xmlns:a16="http://schemas.microsoft.com/office/drawing/2014/main" id="{871668E9-592E-4E39-9A16-C2754CF977E1}"/>
              </a:ext>
            </a:extLst>
          </p:cNvPr>
          <p:cNvPicPr>
            <a:picLocks noChangeAspect="1"/>
          </p:cNvPicPr>
          <p:nvPr/>
        </p:nvPicPr>
        <p:blipFill>
          <a:blip r:embed="rId3"/>
          <a:stretch>
            <a:fillRect/>
          </a:stretch>
        </p:blipFill>
        <p:spPr>
          <a:xfrm>
            <a:off x="181212" y="1593538"/>
            <a:ext cx="11773686" cy="252808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5671" y="4603031"/>
            <a:ext cx="9745589" cy="142254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average payload mass for the booster version f9v1.1 is in the low end, with 2928 of average.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 text, application&#10;&#10;Description automatically generated">
            <a:extLst>
              <a:ext uri="{FF2B5EF4-FFF2-40B4-BE49-F238E27FC236}">
                <a16:creationId xmlns:a16="http://schemas.microsoft.com/office/drawing/2014/main" id="{C2450F41-0D05-4AC1-8E0E-57391EE69778}"/>
              </a:ext>
            </a:extLst>
          </p:cNvPr>
          <p:cNvPicPr>
            <a:picLocks noChangeAspect="1"/>
          </p:cNvPicPr>
          <p:nvPr/>
        </p:nvPicPr>
        <p:blipFill>
          <a:blip r:embed="rId3"/>
          <a:stretch>
            <a:fillRect/>
          </a:stretch>
        </p:blipFill>
        <p:spPr>
          <a:xfrm>
            <a:off x="167480" y="1560498"/>
            <a:ext cx="11760191" cy="25338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687961" cy="4380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Data was collected through web scraping of the SpaceX launches Wikipedia page and through the SpaceX public API. </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The Exploratory Data Analysis was made through SQL queries, Matplotlib and Seaborn graphs, an interactive Plotly Dashboard and a Folium map, where geospatial data was analyzed. </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Different Machine Learning models were created and later compared, in order to predict successful landings given the conditions of the launch. </a:t>
            </a: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Given the analysis of the models results, they all had similar predictions, with 83.33% of score.</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The problem is that all models overpredicted successful landings, so more data is needed in order to improve accuracy. </a:t>
            </a:r>
          </a:p>
          <a:p>
            <a:pPr marL="857250" lvl="1" indent="-400050">
              <a:lnSpc>
                <a:spcPct val="100000"/>
              </a:lnSpc>
              <a:spcBef>
                <a:spcPts val="1400"/>
              </a:spcBef>
              <a:buFont typeface="+mj-lt"/>
              <a:buAutoNum type="romanUcPeriod"/>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56186"/>
            <a:ext cx="9745589" cy="6326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was on December 22, 2015.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Text&#10;&#10;Description automatically generated with medium confidence">
            <a:extLst>
              <a:ext uri="{FF2B5EF4-FFF2-40B4-BE49-F238E27FC236}">
                <a16:creationId xmlns:a16="http://schemas.microsoft.com/office/drawing/2014/main" id="{80268A79-7110-4A6F-B248-E36B40FB9911}"/>
              </a:ext>
            </a:extLst>
          </p:cNvPr>
          <p:cNvPicPr>
            <a:picLocks noChangeAspect="1"/>
          </p:cNvPicPr>
          <p:nvPr/>
        </p:nvPicPr>
        <p:blipFill>
          <a:blip r:embed="rId3"/>
          <a:stretch>
            <a:fillRect/>
          </a:stretch>
        </p:blipFill>
        <p:spPr>
          <a:xfrm>
            <a:off x="178797" y="1436321"/>
            <a:ext cx="11855931" cy="243643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4" y="4921681"/>
            <a:ext cx="9745589" cy="130471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different booster versions that landed successfully with the payload between 4000 and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 application, email&#10;&#10;Description automatically generated">
            <a:extLst>
              <a:ext uri="{FF2B5EF4-FFF2-40B4-BE49-F238E27FC236}">
                <a16:creationId xmlns:a16="http://schemas.microsoft.com/office/drawing/2014/main" id="{0A1AAC65-988A-4F46-9530-1E6103FACF97}"/>
              </a:ext>
            </a:extLst>
          </p:cNvPr>
          <p:cNvPicPr>
            <a:picLocks noChangeAspect="1"/>
          </p:cNvPicPr>
          <p:nvPr/>
        </p:nvPicPr>
        <p:blipFill>
          <a:blip r:embed="rId3"/>
          <a:stretch>
            <a:fillRect/>
          </a:stretch>
        </p:blipFill>
        <p:spPr>
          <a:xfrm>
            <a:off x="298258" y="1596717"/>
            <a:ext cx="11595483" cy="30025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488745"/>
            <a:ext cx="9745589" cy="7587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was 100 successful landings and only 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1C09AAAE-A115-48A2-B636-7ABCE1927EDB}"/>
              </a:ext>
            </a:extLst>
          </p:cNvPr>
          <p:cNvPicPr>
            <a:picLocks noChangeAspect="1"/>
          </p:cNvPicPr>
          <p:nvPr/>
        </p:nvPicPr>
        <p:blipFill>
          <a:blip r:embed="rId3"/>
          <a:stretch>
            <a:fillRect/>
          </a:stretch>
        </p:blipFill>
        <p:spPr>
          <a:xfrm>
            <a:off x="188314" y="1610522"/>
            <a:ext cx="11815372" cy="253839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722180"/>
            <a:ext cx="9745589" cy="7050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list of the booster versions that have caried the maximum payload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F2E4EE4C-E95A-4A87-8E76-A230BA7A2281}"/>
              </a:ext>
            </a:extLst>
          </p:cNvPr>
          <p:cNvPicPr>
            <a:picLocks noChangeAspect="1"/>
          </p:cNvPicPr>
          <p:nvPr/>
        </p:nvPicPr>
        <p:blipFill>
          <a:blip r:embed="rId3"/>
          <a:stretch>
            <a:fillRect/>
          </a:stretch>
        </p:blipFill>
        <p:spPr>
          <a:xfrm>
            <a:off x="133083" y="1391092"/>
            <a:ext cx="11925833" cy="41771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92869"/>
            <a:ext cx="9745589" cy="714440"/>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Launch records of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text, application&#10;&#10;Description automatically generated">
            <a:extLst>
              <a:ext uri="{FF2B5EF4-FFF2-40B4-BE49-F238E27FC236}">
                <a16:creationId xmlns:a16="http://schemas.microsoft.com/office/drawing/2014/main" id="{75D3DAEC-0DE6-47B7-9085-387B6A97FD76}"/>
              </a:ext>
            </a:extLst>
          </p:cNvPr>
          <p:cNvPicPr>
            <a:picLocks noChangeAspect="1"/>
          </p:cNvPicPr>
          <p:nvPr/>
        </p:nvPicPr>
        <p:blipFill>
          <a:blip r:embed="rId3"/>
          <a:stretch>
            <a:fillRect/>
          </a:stretch>
        </p:blipFill>
        <p:spPr>
          <a:xfrm>
            <a:off x="216903" y="1450691"/>
            <a:ext cx="11777517" cy="296890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2123" y="5661446"/>
            <a:ext cx="10099626" cy="112989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can see that in most missions, there wasn’t an attempt to land the stage 1</a:t>
            </a:r>
          </a:p>
          <a:p>
            <a:pPr>
              <a:lnSpc>
                <a:spcPct val="100000"/>
              </a:lnSpc>
              <a:spcBef>
                <a:spcPts val="1400"/>
              </a:spcBef>
            </a:pPr>
            <a:r>
              <a:rPr lang="en-US" sz="2200" dirty="0">
                <a:solidFill>
                  <a:schemeClr val="accent3">
                    <a:lumMod val="25000"/>
                  </a:schemeClr>
                </a:solidFill>
                <a:latin typeface="Abadi"/>
              </a:rPr>
              <a:t>We can also see that the success and failure in drone ship are in equal numbers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 text, application, email&#10;&#10;Description automatically generated">
            <a:extLst>
              <a:ext uri="{FF2B5EF4-FFF2-40B4-BE49-F238E27FC236}">
                <a16:creationId xmlns:a16="http://schemas.microsoft.com/office/drawing/2014/main" id="{ACEC954C-1AAF-49D7-9ED0-08DE9907427E}"/>
              </a:ext>
            </a:extLst>
          </p:cNvPr>
          <p:cNvPicPr>
            <a:picLocks noChangeAspect="1"/>
          </p:cNvPicPr>
          <p:nvPr/>
        </p:nvPicPr>
        <p:blipFill>
          <a:blip r:embed="rId3"/>
          <a:stretch>
            <a:fillRect/>
          </a:stretch>
        </p:blipFill>
        <p:spPr>
          <a:xfrm>
            <a:off x="442123" y="1376076"/>
            <a:ext cx="11307753" cy="410584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78691" y="5442131"/>
            <a:ext cx="11512975" cy="1166884"/>
          </a:xfrm>
          <a:prstGeom prst="rect">
            <a:avLst/>
          </a:prstGeom>
        </p:spPr>
        <p:txBody>
          <a:bodyPr lIns="91440" tIns="45720" rIns="91440" bIns="45720" anchor="t">
            <a:normAutofit fontScale="85000" lnSpcReduction="20000"/>
          </a:bodyPr>
          <a:lstStyle/>
          <a:p>
            <a:r>
              <a:rPr lang="en-US" dirty="0"/>
              <a:t>The first map shows all three launch sites in the US.</a:t>
            </a:r>
          </a:p>
          <a:p>
            <a:r>
              <a:rPr lang="en-US" dirty="0"/>
              <a:t>The second map shows both launch sites in Florida.</a:t>
            </a:r>
          </a:p>
          <a:p>
            <a:r>
              <a:rPr lang="en-US" dirty="0"/>
              <a:t>All launch sites are close to the coastline.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p>
        </p:txBody>
      </p:sp>
      <p:pic>
        <p:nvPicPr>
          <p:cNvPr id="6" name="Picture 5" descr="Map&#10;&#10;Description automatically generated">
            <a:extLst>
              <a:ext uri="{FF2B5EF4-FFF2-40B4-BE49-F238E27FC236}">
                <a16:creationId xmlns:a16="http://schemas.microsoft.com/office/drawing/2014/main" id="{6E0A2D4A-B0AA-44B5-A79F-1ABDFD5C4645}"/>
              </a:ext>
            </a:extLst>
          </p:cNvPr>
          <p:cNvPicPr>
            <a:picLocks noChangeAspect="1"/>
          </p:cNvPicPr>
          <p:nvPr/>
        </p:nvPicPr>
        <p:blipFill>
          <a:blip r:embed="rId3"/>
          <a:stretch>
            <a:fillRect/>
          </a:stretch>
        </p:blipFill>
        <p:spPr>
          <a:xfrm>
            <a:off x="120701" y="1546688"/>
            <a:ext cx="7836927" cy="3666757"/>
          </a:xfrm>
          <a:prstGeom prst="rect">
            <a:avLst/>
          </a:prstGeom>
        </p:spPr>
      </p:pic>
      <p:pic>
        <p:nvPicPr>
          <p:cNvPr id="10" name="Picture 9" descr="Map&#10;&#10;Description automatically generated">
            <a:extLst>
              <a:ext uri="{FF2B5EF4-FFF2-40B4-BE49-F238E27FC236}">
                <a16:creationId xmlns:a16="http://schemas.microsoft.com/office/drawing/2014/main" id="{A13FAB07-84E4-4EE0-8253-6A5446AD9D04}"/>
              </a:ext>
            </a:extLst>
          </p:cNvPr>
          <p:cNvPicPr>
            <a:picLocks noChangeAspect="1"/>
          </p:cNvPicPr>
          <p:nvPr/>
        </p:nvPicPr>
        <p:blipFill>
          <a:blip r:embed="rId4"/>
          <a:stretch>
            <a:fillRect/>
          </a:stretch>
        </p:blipFill>
        <p:spPr>
          <a:xfrm>
            <a:off x="8066790" y="1545808"/>
            <a:ext cx="4039164" cy="36676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14432" y="2079531"/>
            <a:ext cx="2945339" cy="3679824"/>
          </a:xfrm>
          <a:prstGeom prst="rect">
            <a:avLst/>
          </a:prstGeom>
        </p:spPr>
        <p:txBody>
          <a:bodyPr lIns="91440" tIns="45720" rIns="91440" bIns="45720" anchor="t">
            <a:normAutofit fontScale="92500" lnSpcReduction="20000"/>
          </a:bodyPr>
          <a:lstStyle/>
          <a:p>
            <a:pPr>
              <a:spcBef>
                <a:spcPts val="1400"/>
              </a:spcBef>
            </a:pPr>
            <a:r>
              <a:rPr lang="en-US" dirty="0">
                <a:solidFill>
                  <a:schemeClr val="accent3">
                    <a:lumMod val="25000"/>
                  </a:schemeClr>
                </a:solidFill>
              </a:rPr>
              <a:t>This are the color-coded markers of one of the Florida launch sites.</a:t>
            </a:r>
          </a:p>
          <a:p>
            <a:pPr>
              <a:spcBef>
                <a:spcPts val="1400"/>
              </a:spcBef>
            </a:pPr>
            <a:r>
              <a:rPr lang="en-US" dirty="0">
                <a:solidFill>
                  <a:schemeClr val="accent3">
                    <a:lumMod val="25000"/>
                  </a:schemeClr>
                </a:solidFill>
              </a:rPr>
              <a:t>The red markers represent failed launches, and the green ones represents successful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Markers Florida </a:t>
            </a:r>
          </a:p>
        </p:txBody>
      </p:sp>
      <p:pic>
        <p:nvPicPr>
          <p:cNvPr id="4" name="Picture 3" descr="A picture containing schematic&#10;&#10;Description automatically generated">
            <a:extLst>
              <a:ext uri="{FF2B5EF4-FFF2-40B4-BE49-F238E27FC236}">
                <a16:creationId xmlns:a16="http://schemas.microsoft.com/office/drawing/2014/main" id="{5FA410A7-83FE-46F2-8C20-348CDE2AC998}"/>
              </a:ext>
            </a:extLst>
          </p:cNvPr>
          <p:cNvPicPr>
            <a:picLocks noChangeAspect="1"/>
          </p:cNvPicPr>
          <p:nvPr/>
        </p:nvPicPr>
        <p:blipFill>
          <a:blip r:embed="rId3"/>
          <a:stretch>
            <a:fillRect/>
          </a:stretch>
        </p:blipFill>
        <p:spPr>
          <a:xfrm>
            <a:off x="132229" y="1866134"/>
            <a:ext cx="8982202" cy="415943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D3E360-CA7F-4EEE-A1B7-4C4A61F3826E}"/>
              </a:ext>
            </a:extLst>
          </p:cNvPr>
          <p:cNvSpPr txBox="1"/>
          <p:nvPr/>
        </p:nvSpPr>
        <p:spPr>
          <a:xfrm>
            <a:off x="259307" y="436728"/>
            <a:ext cx="11068335" cy="661720"/>
          </a:xfrm>
          <a:prstGeom prst="rect">
            <a:avLst/>
          </a:prstGeom>
          <a:noFill/>
        </p:spPr>
        <p:txBody>
          <a:bodyPr wrap="square" rtlCol="0">
            <a:spAutoFit/>
          </a:bodyPr>
          <a:lstStyle/>
          <a:p>
            <a:r>
              <a:rPr lang="pt-BR" sz="3700" dirty="0">
                <a:solidFill>
                  <a:schemeClr val="accent1"/>
                </a:solidFill>
                <a:latin typeface="Abadi" panose="020B0604020104020204" pitchFamily="34" charset="0"/>
              </a:rPr>
              <a:t>Launch markers California </a:t>
            </a:r>
          </a:p>
        </p:txBody>
      </p:sp>
      <p:cxnSp>
        <p:nvCxnSpPr>
          <p:cNvPr id="6" name="Straight Connector 5">
            <a:extLst>
              <a:ext uri="{FF2B5EF4-FFF2-40B4-BE49-F238E27FC236}">
                <a16:creationId xmlns:a16="http://schemas.microsoft.com/office/drawing/2014/main" id="{FD1D3ED9-E5D2-41A8-AA33-8F6DBAD1C5A9}"/>
              </a:ext>
            </a:extLst>
          </p:cNvPr>
          <p:cNvCxnSpPr>
            <a:cxnSpLocks/>
          </p:cNvCxnSpPr>
          <p:nvPr/>
        </p:nvCxnSpPr>
        <p:spPr>
          <a:xfrm>
            <a:off x="259307" y="1201003"/>
            <a:ext cx="1165518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descr="A screenshot of a map&#10;&#10;Description automatically generated with medium confidence">
            <a:extLst>
              <a:ext uri="{FF2B5EF4-FFF2-40B4-BE49-F238E27FC236}">
                <a16:creationId xmlns:a16="http://schemas.microsoft.com/office/drawing/2014/main" id="{A79BB33A-63D8-4C76-A974-5C30122950E7}"/>
              </a:ext>
            </a:extLst>
          </p:cNvPr>
          <p:cNvPicPr>
            <a:picLocks noChangeAspect="1"/>
          </p:cNvPicPr>
          <p:nvPr/>
        </p:nvPicPr>
        <p:blipFill>
          <a:blip r:embed="rId2"/>
          <a:stretch>
            <a:fillRect/>
          </a:stretch>
        </p:blipFill>
        <p:spPr>
          <a:xfrm>
            <a:off x="259308" y="1860216"/>
            <a:ext cx="8707271" cy="4054820"/>
          </a:xfrm>
          <a:prstGeom prst="rect">
            <a:avLst/>
          </a:prstGeom>
        </p:spPr>
      </p:pic>
      <p:sp>
        <p:nvSpPr>
          <p:cNvPr id="11" name="TextBox 10">
            <a:extLst>
              <a:ext uri="{FF2B5EF4-FFF2-40B4-BE49-F238E27FC236}">
                <a16:creationId xmlns:a16="http://schemas.microsoft.com/office/drawing/2014/main" id="{28E34FBD-E81C-4FDB-A864-2D265AAAC052}"/>
              </a:ext>
            </a:extLst>
          </p:cNvPr>
          <p:cNvSpPr txBox="1"/>
          <p:nvPr/>
        </p:nvSpPr>
        <p:spPr>
          <a:xfrm>
            <a:off x="9212239" y="1860216"/>
            <a:ext cx="2838734" cy="2677656"/>
          </a:xfrm>
          <a:prstGeom prst="rect">
            <a:avLst/>
          </a:prstGeom>
          <a:noFill/>
        </p:spPr>
        <p:txBody>
          <a:bodyPr wrap="square" rtlCol="0">
            <a:spAutoFit/>
          </a:bodyPr>
          <a:lstStyle/>
          <a:p>
            <a:pPr marL="285750" indent="-285750">
              <a:buFont typeface="Arial" panose="020B0604020202020204" pitchFamily="34" charset="0"/>
              <a:buChar char="•"/>
            </a:pPr>
            <a:r>
              <a:rPr lang="pt-BR" sz="2800" dirty="0">
                <a:latin typeface="Abadi" panose="020B0604020104020204" pitchFamily="34" charset="0"/>
              </a:rPr>
              <a:t>In the california launch site, there were 4 succesfull lauches and 6 failed ones</a:t>
            </a:r>
            <a:r>
              <a:rPr lang="pt-BR" dirty="0">
                <a:latin typeface="Abadi" panose="020B0604020104020204" pitchFamily="34" charset="0"/>
              </a:rPr>
              <a:t>.</a:t>
            </a:r>
          </a:p>
        </p:txBody>
      </p:sp>
    </p:spTree>
    <p:extLst>
      <p:ext uri="{BB962C8B-B14F-4D97-AF65-F5344CB8AC3E}">
        <p14:creationId xmlns:p14="http://schemas.microsoft.com/office/powerpoint/2010/main" val="107599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4767309" y="0"/>
            <a:ext cx="6586491" cy="1676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solidFill>
                <a:latin typeface="Abadi" panose="020B0604020104020204" pitchFamily="34" charset="0"/>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767311" y="1412746"/>
            <a:ext cx="7310958" cy="5308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tx1"/>
                </a:solidFill>
                <a:latin typeface="+mn-lt"/>
              </a:rPr>
              <a:t>Project background:</a:t>
            </a:r>
          </a:p>
          <a:p>
            <a:pPr marL="971550" lvl="1" indent="-514350">
              <a:spcBef>
                <a:spcPts val="1400"/>
              </a:spcBef>
              <a:buFont typeface="+mj-lt"/>
              <a:buAutoNum type="romanUcPeriod"/>
            </a:pPr>
            <a:r>
              <a:rPr lang="en-US" sz="2000" dirty="0">
                <a:solidFill>
                  <a:schemeClr val="tx1"/>
                </a:solidFill>
                <a:latin typeface="+mn-lt"/>
              </a:rPr>
              <a:t>Space exploration is increasing daily and the commercial side of it’s starting to get appealing.</a:t>
            </a:r>
          </a:p>
          <a:p>
            <a:pPr marL="971550" lvl="1" indent="-514350">
              <a:spcBef>
                <a:spcPts val="1400"/>
              </a:spcBef>
              <a:buFont typeface="+mj-lt"/>
              <a:buAutoNum type="romanUcPeriod"/>
            </a:pPr>
            <a:r>
              <a:rPr lang="en-US" sz="2000" dirty="0">
                <a:solidFill>
                  <a:schemeClr val="tx1"/>
                </a:solidFill>
                <a:latin typeface="+mn-lt"/>
              </a:rPr>
              <a:t>Everything is about money, and SpaceX can launch rockets into space cheaper than anyone. All that because they can reuse the first part of the rocket (Stage 1).</a:t>
            </a:r>
          </a:p>
          <a:p>
            <a:pPr marL="971550" lvl="1" indent="-514350">
              <a:spcBef>
                <a:spcPts val="1400"/>
              </a:spcBef>
              <a:buFont typeface="+mj-lt"/>
              <a:buAutoNum type="romanUcPeriod"/>
            </a:pPr>
            <a:r>
              <a:rPr lang="en-US" sz="2000" dirty="0">
                <a:solidFill>
                  <a:schemeClr val="tx1"/>
                </a:solidFill>
                <a:latin typeface="+mn-lt"/>
              </a:rPr>
              <a:t>SpaceX can launch costs with $62 million dollars. Other companies need $165 million to the same thing.</a:t>
            </a:r>
          </a:p>
          <a:p>
            <a:pPr marL="971550" lvl="1" indent="-514350">
              <a:spcBef>
                <a:spcPts val="1400"/>
              </a:spcBef>
              <a:buFont typeface="+mj-lt"/>
              <a:buAutoNum type="romanUcPeriod"/>
            </a:pPr>
            <a:r>
              <a:rPr lang="en-US" sz="2000" dirty="0">
                <a:solidFill>
                  <a:schemeClr val="tx1"/>
                </a:solidFill>
                <a:latin typeface="+mn-lt"/>
              </a:rPr>
              <a:t>A new space travel company, SpaceY (ironic) wants to beat SpaceX prices. Launching rockets for less than $62 million.</a:t>
            </a:r>
          </a:p>
          <a:p>
            <a:pPr marL="971550" lvl="1" indent="-514350">
              <a:spcBef>
                <a:spcPts val="1400"/>
              </a:spcBef>
              <a:buFont typeface="+mj-lt"/>
              <a:buAutoNum type="romanUcPeriod"/>
            </a:pPr>
            <a:r>
              <a:rPr lang="en-US" sz="2000" dirty="0">
                <a:solidFill>
                  <a:schemeClr val="tx1"/>
                </a:solidFill>
                <a:latin typeface="+mn-lt"/>
              </a:rPr>
              <a:t>SpaceY needs to find a way to know how much they will spend in a launch. </a:t>
            </a:r>
            <a:endParaRPr lang="en-US" sz="1600" dirty="0">
              <a:solidFill>
                <a:schemeClr val="tx1"/>
              </a:solidFill>
              <a:latin typeface="+mn-lt"/>
            </a:endParaRPr>
          </a:p>
          <a:p>
            <a:pPr marL="457200" lvl="1" indent="0">
              <a:spcBef>
                <a:spcPts val="1400"/>
              </a:spcBef>
              <a:buNone/>
            </a:pPr>
            <a:endParaRPr lang="en-US" sz="2000" dirty="0">
              <a:solidFill>
                <a:schemeClr val="tx1"/>
              </a:solidFill>
              <a:latin typeface="+mn-lt"/>
            </a:endParaRPr>
          </a:p>
        </p:txBody>
      </p:sp>
      <p:pic>
        <p:nvPicPr>
          <p:cNvPr id="2" name="Picture 1">
            <a:extLst>
              <a:ext uri="{FF2B5EF4-FFF2-40B4-BE49-F238E27FC236}">
                <a16:creationId xmlns:a16="http://schemas.microsoft.com/office/drawing/2014/main" id="{54D9ACE0-40AF-45CF-AF1A-1EE3B6D004FC}"/>
              </a:ext>
            </a:extLst>
          </p:cNvPr>
          <p:cNvPicPr>
            <a:picLocks noChangeAspect="1"/>
          </p:cNvPicPr>
          <p:nvPr/>
        </p:nvPicPr>
        <p:blipFill rotWithShape="1">
          <a:blip r:embed="rId2"/>
          <a:srcRect t="1248" r="2" b="2"/>
          <a:stretch/>
        </p:blipFill>
        <p:spPr>
          <a:xfrm>
            <a:off x="20" y="10"/>
            <a:ext cx="4635571" cy="6857990"/>
          </a:xfrm>
          <a:prstGeom prst="rect">
            <a:avLst/>
          </a:prstGeom>
          <a:effectLst/>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cxnSp>
        <p:nvCxnSpPr>
          <p:cNvPr id="6" name="Straight Connector 5">
            <a:extLst>
              <a:ext uri="{FF2B5EF4-FFF2-40B4-BE49-F238E27FC236}">
                <a16:creationId xmlns:a16="http://schemas.microsoft.com/office/drawing/2014/main" id="{B3941726-D86D-4E00-B8A3-3C46A059B1BE}"/>
              </a:ext>
            </a:extLst>
          </p:cNvPr>
          <p:cNvCxnSpPr/>
          <p:nvPr/>
        </p:nvCxnSpPr>
        <p:spPr>
          <a:xfrm>
            <a:off x="4767309" y="1187355"/>
            <a:ext cx="70516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3326" y="1549710"/>
            <a:ext cx="5039119" cy="23030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between KSC LC-39 A and it’s closest coastline.</a:t>
            </a:r>
          </a:p>
          <a:p>
            <a:pPr>
              <a:lnSpc>
                <a:spcPct val="100000"/>
              </a:lnSpc>
              <a:spcBef>
                <a:spcPts val="1400"/>
              </a:spcBef>
            </a:pPr>
            <a:r>
              <a:rPr lang="en-US" sz="2200" dirty="0">
                <a:solidFill>
                  <a:schemeClr val="accent3">
                    <a:lumMod val="25000"/>
                  </a:schemeClr>
                </a:solidFill>
                <a:latin typeface="Abadi" panose="020B0604020104020204" pitchFamily="34" charset="0"/>
              </a:rPr>
              <a:t>As we can see, launch sites are very far from cities and very close to the ocean.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Key location proximities</a:t>
            </a:r>
            <a:endParaRPr lang="en-US" dirty="0">
              <a:solidFill>
                <a:srgbClr val="0B49CB"/>
              </a:solidFill>
              <a:latin typeface="Abadi"/>
            </a:endParaRPr>
          </a:p>
        </p:txBody>
      </p:sp>
      <p:pic>
        <p:nvPicPr>
          <p:cNvPr id="4" name="Picture 3" descr="A picture containing text, map&#10;&#10;Description automatically generated">
            <a:extLst>
              <a:ext uri="{FF2B5EF4-FFF2-40B4-BE49-F238E27FC236}">
                <a16:creationId xmlns:a16="http://schemas.microsoft.com/office/drawing/2014/main" id="{81BEE678-9854-4616-899A-6BC75338E3A8}"/>
              </a:ext>
            </a:extLst>
          </p:cNvPr>
          <p:cNvPicPr>
            <a:picLocks noChangeAspect="1"/>
          </p:cNvPicPr>
          <p:nvPr/>
        </p:nvPicPr>
        <p:blipFill>
          <a:blip r:embed="rId3"/>
          <a:stretch>
            <a:fillRect/>
          </a:stretch>
        </p:blipFill>
        <p:spPr>
          <a:xfrm>
            <a:off x="117465" y="4156746"/>
            <a:ext cx="5678374" cy="2614716"/>
          </a:xfrm>
          <a:prstGeom prst="rect">
            <a:avLst/>
          </a:prstGeom>
        </p:spPr>
      </p:pic>
      <p:pic>
        <p:nvPicPr>
          <p:cNvPr id="7" name="Picture 6" descr="Map&#10;&#10;Description automatically generated">
            <a:extLst>
              <a:ext uri="{FF2B5EF4-FFF2-40B4-BE49-F238E27FC236}">
                <a16:creationId xmlns:a16="http://schemas.microsoft.com/office/drawing/2014/main" id="{A7C67249-F924-4605-90AE-081DC8549850}"/>
              </a:ext>
            </a:extLst>
          </p:cNvPr>
          <p:cNvPicPr>
            <a:picLocks noChangeAspect="1"/>
          </p:cNvPicPr>
          <p:nvPr/>
        </p:nvPicPr>
        <p:blipFill>
          <a:blip r:embed="rId4"/>
          <a:stretch>
            <a:fillRect/>
          </a:stretch>
        </p:blipFill>
        <p:spPr>
          <a:xfrm>
            <a:off x="6096000" y="1425796"/>
            <a:ext cx="5816136" cy="2709161"/>
          </a:xfrm>
          <a:prstGeom prst="rect">
            <a:avLst/>
          </a:prstGeom>
        </p:spPr>
      </p:pic>
      <p:sp>
        <p:nvSpPr>
          <p:cNvPr id="9" name="TextBox 8">
            <a:extLst>
              <a:ext uri="{FF2B5EF4-FFF2-40B4-BE49-F238E27FC236}">
                <a16:creationId xmlns:a16="http://schemas.microsoft.com/office/drawing/2014/main" id="{BAA0FC3A-0155-49F5-A645-534F679362E6}"/>
              </a:ext>
            </a:extLst>
          </p:cNvPr>
          <p:cNvSpPr txBox="1"/>
          <p:nvPr/>
        </p:nvSpPr>
        <p:spPr>
          <a:xfrm>
            <a:off x="6096000" y="4664766"/>
            <a:ext cx="5514485" cy="830997"/>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Abadi" panose="020B0604020104020204" pitchFamily="34" charset="0"/>
              </a:rPr>
              <a:t>Line between the KSC LC-39A launch site and it’s closest city, Tutisville.</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03611" y="5610003"/>
            <a:ext cx="8984777" cy="10587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KSC LC-39A has the biggest amount successful launches, with 41.7% of the total.</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number for all sites</a:t>
            </a:r>
          </a:p>
        </p:txBody>
      </p:sp>
      <p:pic>
        <p:nvPicPr>
          <p:cNvPr id="4" name="Picture 3" descr="Chart, pie chart&#10;&#10;Description automatically generated">
            <a:extLst>
              <a:ext uri="{FF2B5EF4-FFF2-40B4-BE49-F238E27FC236}">
                <a16:creationId xmlns:a16="http://schemas.microsoft.com/office/drawing/2014/main" id="{02BFDD37-94B7-467D-942D-03443B77CEB5}"/>
              </a:ext>
            </a:extLst>
          </p:cNvPr>
          <p:cNvPicPr>
            <a:picLocks noChangeAspect="1"/>
          </p:cNvPicPr>
          <p:nvPr/>
        </p:nvPicPr>
        <p:blipFill>
          <a:blip r:embed="rId3"/>
          <a:stretch>
            <a:fillRect/>
          </a:stretch>
        </p:blipFill>
        <p:spPr>
          <a:xfrm>
            <a:off x="1603612" y="1546190"/>
            <a:ext cx="8984776" cy="380869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4" name="Content Placeholder 3" descr="Chart, pie chart&#10;&#10;Description automatically generated">
            <a:extLst>
              <a:ext uri="{FF2B5EF4-FFF2-40B4-BE49-F238E27FC236}">
                <a16:creationId xmlns:a16="http://schemas.microsoft.com/office/drawing/2014/main" id="{F697B86F-E849-4DF9-8645-0998D9AF094B}"/>
              </a:ext>
            </a:extLst>
          </p:cNvPr>
          <p:cNvPicPr>
            <a:picLocks noGrp="1" noChangeAspect="1"/>
          </p:cNvPicPr>
          <p:nvPr>
            <p:ph idx="4294967295"/>
          </p:nvPr>
        </p:nvPicPr>
        <p:blipFill>
          <a:blip r:embed="rId3"/>
          <a:stretch>
            <a:fillRect/>
          </a:stretch>
        </p:blipFill>
        <p:spPr>
          <a:xfrm>
            <a:off x="1479950" y="1490706"/>
            <a:ext cx="9095721" cy="3766779"/>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 ratio</a:t>
            </a:r>
          </a:p>
        </p:txBody>
      </p:sp>
      <p:sp>
        <p:nvSpPr>
          <p:cNvPr id="6" name="TextBox 5">
            <a:extLst>
              <a:ext uri="{FF2B5EF4-FFF2-40B4-BE49-F238E27FC236}">
                <a16:creationId xmlns:a16="http://schemas.microsoft.com/office/drawing/2014/main" id="{DDEDA5DE-43B5-4F5F-820C-EDAD3C315E4A}"/>
              </a:ext>
            </a:extLst>
          </p:cNvPr>
          <p:cNvSpPr txBox="1"/>
          <p:nvPr/>
        </p:nvSpPr>
        <p:spPr>
          <a:xfrm>
            <a:off x="1479950" y="5395395"/>
            <a:ext cx="9095721" cy="769441"/>
          </a:xfrm>
          <a:prstGeom prst="rect">
            <a:avLst/>
          </a:prstGeom>
          <a:noFill/>
        </p:spPr>
        <p:txBody>
          <a:bodyPr wrap="square" rtlCol="0">
            <a:spAutoFit/>
          </a:bodyPr>
          <a:lstStyle/>
          <a:p>
            <a:pPr marL="285750" indent="-285750">
              <a:buFont typeface="Arial" panose="020B0604020202020204" pitchFamily="34" charset="0"/>
              <a:buChar char="•"/>
            </a:pPr>
            <a:r>
              <a:rPr lang="pt-BR" sz="2200" dirty="0">
                <a:latin typeface="Abadi" panose="020B0604020104020204" pitchFamily="34" charset="0"/>
              </a:rPr>
              <a:t>KSC LC-39ª has the biggest success ratio among all launch sites. 76.9% of the launches there were successfull.  </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4" name="Content Placeholder 3" descr="A picture containing chart&#10;&#10;Description automatically generated">
            <a:extLst>
              <a:ext uri="{FF2B5EF4-FFF2-40B4-BE49-F238E27FC236}">
                <a16:creationId xmlns:a16="http://schemas.microsoft.com/office/drawing/2014/main" id="{7E79A458-71CD-4E9C-BE9C-A16E7E525D90}"/>
              </a:ext>
            </a:extLst>
          </p:cNvPr>
          <p:cNvPicPr>
            <a:picLocks noGrp="1" noChangeAspect="1"/>
          </p:cNvPicPr>
          <p:nvPr>
            <p:ph idx="4294967295"/>
          </p:nvPr>
        </p:nvPicPr>
        <p:blipFill>
          <a:blip r:embed="rId3"/>
          <a:stretch>
            <a:fillRect/>
          </a:stretch>
        </p:blipFill>
        <p:spPr>
          <a:xfrm>
            <a:off x="1419968" y="1457088"/>
            <a:ext cx="9352064" cy="3718459"/>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distribution for payload mass interval</a:t>
            </a:r>
          </a:p>
        </p:txBody>
      </p:sp>
      <p:sp>
        <p:nvSpPr>
          <p:cNvPr id="6" name="TextBox 5">
            <a:extLst>
              <a:ext uri="{FF2B5EF4-FFF2-40B4-BE49-F238E27FC236}">
                <a16:creationId xmlns:a16="http://schemas.microsoft.com/office/drawing/2014/main" id="{551F5327-CCC4-441B-BD1B-B9482F65A10C}"/>
              </a:ext>
            </a:extLst>
          </p:cNvPr>
          <p:cNvSpPr txBox="1"/>
          <p:nvPr/>
        </p:nvSpPr>
        <p:spPr>
          <a:xfrm>
            <a:off x="1029065" y="5503881"/>
            <a:ext cx="10133869" cy="923330"/>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Abadi" panose="020B0604020104020204" pitchFamily="34" charset="0"/>
              </a:rPr>
              <a:t>We can see that, with the payload mass between 2500 and 7500, the FT booster version has the biggest number of succesfull launches</a:t>
            </a:r>
          </a:p>
          <a:p>
            <a:pPr marL="285750" indent="-285750">
              <a:buFont typeface="Arial" panose="020B0604020202020204" pitchFamily="34" charset="0"/>
              <a:buChar char="•"/>
            </a:pPr>
            <a:r>
              <a:rPr lang="pt-BR" dirty="0">
                <a:latin typeface="Abadi" panose="020B0604020104020204" pitchFamily="34" charset="0"/>
              </a:rPr>
              <a:t>With the payload abouve 5500, there wasn’t any succesfull launch, with any booster version</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362326" y="342663"/>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18625" y="2075330"/>
            <a:ext cx="4137838" cy="444000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By the chart, we can see that all models had very close accuracy.</a:t>
            </a:r>
          </a:p>
          <a:p>
            <a:pPr>
              <a:spcBef>
                <a:spcPts val="1400"/>
              </a:spcBef>
            </a:pPr>
            <a:r>
              <a:rPr lang="en-US" sz="2000" dirty="0">
                <a:latin typeface="Abadi" panose="020B0604020104020204" pitchFamily="34" charset="0"/>
              </a:rPr>
              <a:t>The logistic regression, support vector machine and KNN models all had the same accuracy of 83.33%.</a:t>
            </a:r>
          </a:p>
          <a:p>
            <a:pPr>
              <a:spcBef>
                <a:spcPts val="1400"/>
              </a:spcBef>
            </a:pPr>
            <a:r>
              <a:rPr lang="en-US" sz="2000" dirty="0">
                <a:latin typeface="Abadi" panose="020B0604020104020204" pitchFamily="34" charset="0"/>
              </a:rPr>
              <a:t>The model with the lowest accuracy was the decision tree, with 76%.</a:t>
            </a:r>
          </a:p>
          <a:p>
            <a:pPr>
              <a:spcBef>
                <a:spcPts val="1400"/>
              </a:spcBef>
            </a:pPr>
            <a:r>
              <a:rPr lang="en-US" sz="2000" dirty="0">
                <a:latin typeface="Abadi" panose="020B0604020104020204" pitchFamily="34" charset="0"/>
              </a:rPr>
              <a:t>Any of the three models with more than 80% of accuracy are a god choice for deployment.</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644356C-A940-405C-B0E1-43C0AB473D05}"/>
              </a:ext>
            </a:extLst>
          </p:cNvPr>
          <p:cNvPicPr>
            <a:picLocks noChangeAspect="1"/>
          </p:cNvPicPr>
          <p:nvPr/>
        </p:nvPicPr>
        <p:blipFill>
          <a:blip r:embed="rId2"/>
          <a:stretch>
            <a:fillRect/>
          </a:stretch>
        </p:blipFill>
        <p:spPr>
          <a:xfrm>
            <a:off x="5405862" y="1696819"/>
            <a:ext cx="6019331" cy="3461115"/>
          </a:xfrm>
          <a:prstGeom prst="rect">
            <a:avLst/>
          </a:prstGeom>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46</a:t>
            </a:fld>
            <a:endParaRPr lang="en-US" sz="1200">
              <a:solidFill>
                <a:srgbClr val="303030"/>
              </a:solidFill>
              <a:latin typeface="+mn-lt"/>
            </a:endParaRPr>
          </a:p>
        </p:txBody>
      </p:sp>
      <p:cxnSp>
        <p:nvCxnSpPr>
          <p:cNvPr id="6" name="Straight Connector 5">
            <a:extLst>
              <a:ext uri="{FF2B5EF4-FFF2-40B4-BE49-F238E27FC236}">
                <a16:creationId xmlns:a16="http://schemas.microsoft.com/office/drawing/2014/main" id="{F5F4D99F-D972-4AC2-A3AF-6C7A2461D3FE}"/>
              </a:ext>
            </a:extLst>
          </p:cNvPr>
          <p:cNvCxnSpPr/>
          <p:nvPr/>
        </p:nvCxnSpPr>
        <p:spPr>
          <a:xfrm>
            <a:off x="109182" y="1815152"/>
            <a:ext cx="43564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dirty="0">
              <a:solidFill>
                <a:srgbClr val="0B49CB"/>
              </a:solidFill>
            </a:endParaRPr>
          </a:p>
        </p:txBody>
      </p:sp>
      <p:pic>
        <p:nvPicPr>
          <p:cNvPr id="2" name="Picture 1" descr="A screenshot of a computer&#10;&#10;Description automatically generated with low confidence">
            <a:extLst>
              <a:ext uri="{FF2B5EF4-FFF2-40B4-BE49-F238E27FC236}">
                <a16:creationId xmlns:a16="http://schemas.microsoft.com/office/drawing/2014/main" id="{F3C8A0B3-AE05-4E95-A21C-633998671119}"/>
              </a:ext>
            </a:extLst>
          </p:cNvPr>
          <p:cNvPicPr>
            <a:picLocks noChangeAspect="1"/>
          </p:cNvPicPr>
          <p:nvPr/>
        </p:nvPicPr>
        <p:blipFill>
          <a:blip r:embed="rId3"/>
          <a:stretch>
            <a:fillRect/>
          </a:stretch>
        </p:blipFill>
        <p:spPr>
          <a:xfrm>
            <a:off x="169510" y="1519412"/>
            <a:ext cx="6215746" cy="4799937"/>
          </a:xfrm>
          <a:prstGeom prst="rect">
            <a:avLst/>
          </a:prstGeom>
        </p:spPr>
      </p:pic>
      <p:graphicFrame>
        <p:nvGraphicFramePr>
          <p:cNvPr id="11" name="Content Placeholder 4">
            <a:extLst>
              <a:ext uri="{FF2B5EF4-FFF2-40B4-BE49-F238E27FC236}">
                <a16:creationId xmlns:a16="http://schemas.microsoft.com/office/drawing/2014/main" id="{BCE31FF3-DECA-4602-AC65-9AE449B1BA08}"/>
              </a:ext>
            </a:extLst>
          </p:cNvPr>
          <p:cNvGraphicFramePr/>
          <p:nvPr/>
        </p:nvGraphicFramePr>
        <p:xfrm>
          <a:off x="6800472" y="1832971"/>
          <a:ext cx="4868363" cy="45942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10365" cy="487537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point of the project is to be able to predict either the Stage 1 of the rocket will land successfully or not</a:t>
            </a:r>
          </a:p>
          <a:p>
            <a:pPr>
              <a:lnSpc>
                <a:spcPct val="100000"/>
              </a:lnSpc>
              <a:spcBef>
                <a:spcPts val="1400"/>
              </a:spcBef>
            </a:pPr>
            <a:r>
              <a:rPr lang="en-US" sz="2200" dirty="0">
                <a:solidFill>
                  <a:schemeClr val="accent3">
                    <a:lumMod val="25000"/>
                  </a:schemeClr>
                </a:solidFill>
                <a:latin typeface="Abadi" panose="020B0604020104020204" pitchFamily="34" charset="0"/>
              </a:rPr>
              <a:t>Space Y needs to know that because they want to beat SpaceX, by having lower costs then them. </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launches data was retrieved through there API and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The EDA occurred through SQL queries, and visualization with a Folium map, interactive dashboard and matplotlib’s graphics.</a:t>
            </a:r>
          </a:p>
          <a:p>
            <a:pPr>
              <a:lnSpc>
                <a:spcPct val="100000"/>
              </a:lnSpc>
              <a:spcBef>
                <a:spcPts val="1400"/>
              </a:spcBef>
            </a:pPr>
            <a:r>
              <a:rPr lang="en-US" sz="2200" dirty="0">
                <a:solidFill>
                  <a:schemeClr val="accent3">
                    <a:lumMod val="25000"/>
                  </a:schemeClr>
                </a:solidFill>
                <a:latin typeface="Abadi" panose="020B0604020104020204" pitchFamily="34" charset="0"/>
              </a:rPr>
              <a:t>A Machine Learning model, with accuracy of 83.33% was created in order to predict if a landing was going to bee successful or not</a:t>
            </a:r>
          </a:p>
          <a:p>
            <a:pPr>
              <a:lnSpc>
                <a:spcPct val="100000"/>
              </a:lnSpc>
              <a:spcBef>
                <a:spcPts val="1400"/>
              </a:spcBef>
            </a:pPr>
            <a:r>
              <a:rPr lang="en-US" sz="2200" dirty="0">
                <a:solidFill>
                  <a:schemeClr val="accent3">
                    <a:lumMod val="25000"/>
                  </a:schemeClr>
                </a:solidFill>
                <a:latin typeface="Abadi" panose="020B0604020104020204" pitchFamily="34" charset="0"/>
              </a:rPr>
              <a:t>Allon Mask’s SpaceY now has a good chance of beating Ellon Musk’s SpaceX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10584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url: </a:t>
            </a:r>
            <a:r>
              <a:rPr lang="en-US" sz="2200" dirty="0">
                <a:solidFill>
                  <a:schemeClr val="accent3">
                    <a:lumMod val="25000"/>
                  </a:schemeClr>
                </a:solidFill>
                <a:latin typeface="Abadi" panose="020B0604020104020204" pitchFamily="34" charset="0"/>
                <a:hlinkClick r:id="rId4"/>
              </a:rPr>
              <a:t>https://github.com/atifalizaidi/DataScience-Capstone</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All code, visualizations and documentation are there.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D80BF331-EF3B-409B-987F-DF734EB26BA8}"/>
              </a:ext>
            </a:extLst>
          </p:cNvPr>
          <p:cNvSpPr txBox="1"/>
          <p:nvPr/>
        </p:nvSpPr>
        <p:spPr>
          <a:xfrm>
            <a:off x="770011" y="3321424"/>
            <a:ext cx="10256577" cy="1261884"/>
          </a:xfrm>
          <a:prstGeom prst="rect">
            <a:avLst/>
          </a:prstGeom>
          <a:noFill/>
        </p:spPr>
        <p:txBody>
          <a:bodyPr wrap="square" rtlCol="0">
            <a:spAutoFit/>
          </a:bodyPr>
          <a:lstStyle/>
          <a:p>
            <a:pPr marL="285750" indent="-285750">
              <a:buFont typeface="Arial" panose="020B0604020202020204" pitchFamily="34" charset="0"/>
              <a:buChar char="•"/>
            </a:pPr>
            <a:r>
              <a:rPr lang="pt-BR" sz="2000" dirty="0">
                <a:latin typeface="Abadi" panose="020B0604020104020204" pitchFamily="34" charset="0"/>
              </a:rPr>
              <a:t>A special thanks to all coursera instructors who built this course, and for IBM, for offering this amazing certificate. </a:t>
            </a:r>
          </a:p>
          <a:p>
            <a:pPr marL="742950" lvl="1" indent="-285750">
              <a:buFont typeface="Arial" panose="020B0604020202020204" pitchFamily="34" charset="0"/>
              <a:buChar char="•"/>
            </a:pPr>
            <a:r>
              <a:rPr lang="pt-BR" dirty="0">
                <a:latin typeface="Abadi" panose="020B0604020104020204" pitchFamily="34" charset="0"/>
                <a:hlinkClick r:id="rId5"/>
              </a:rPr>
              <a:t>https://www.coursera.org/professional-certificates/ibm-data-science</a:t>
            </a:r>
            <a:endParaRPr lang="pt-BR" dirty="0">
              <a:latin typeface="Abadi" panose="020B0604020104020204" pitchFamily="34" charset="0"/>
            </a:endParaRPr>
          </a:p>
          <a:p>
            <a:pPr marL="742950" lvl="1" indent="-285750">
              <a:buFont typeface="Arial" panose="020B0604020202020204" pitchFamily="34" charset="0"/>
              <a:buChar char="•"/>
            </a:pPr>
            <a:endParaRPr lang="pt-BR" dirty="0">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A4119-78BC-4DB3-B7B2-EAF3131CE3DE}"/>
              </a:ext>
            </a:extLst>
          </p:cNvPr>
          <p:cNvSpPr txBox="1"/>
          <p:nvPr/>
        </p:nvSpPr>
        <p:spPr>
          <a:xfrm>
            <a:off x="245660" y="409433"/>
            <a:ext cx="9648967" cy="661720"/>
          </a:xfrm>
          <a:prstGeom prst="rect">
            <a:avLst/>
          </a:prstGeom>
          <a:noFill/>
        </p:spPr>
        <p:txBody>
          <a:bodyPr wrap="square" rtlCol="0">
            <a:spAutoFit/>
          </a:bodyPr>
          <a:lstStyle/>
          <a:p>
            <a:r>
              <a:rPr lang="pt-BR" sz="3700" dirty="0">
                <a:solidFill>
                  <a:schemeClr val="accent1"/>
                </a:solidFill>
                <a:latin typeface="Abadi" panose="020B0604020104020204" pitchFamily="34" charset="0"/>
              </a:rPr>
              <a:t>The fact</a:t>
            </a:r>
          </a:p>
        </p:txBody>
      </p:sp>
      <p:cxnSp>
        <p:nvCxnSpPr>
          <p:cNvPr id="4" name="Straight Connector 3">
            <a:extLst>
              <a:ext uri="{FF2B5EF4-FFF2-40B4-BE49-F238E27FC236}">
                <a16:creationId xmlns:a16="http://schemas.microsoft.com/office/drawing/2014/main" id="{D0260B83-1541-449D-BBE7-49231AF61D2F}"/>
              </a:ext>
            </a:extLst>
          </p:cNvPr>
          <p:cNvCxnSpPr>
            <a:cxnSpLocks/>
          </p:cNvCxnSpPr>
          <p:nvPr/>
        </p:nvCxnSpPr>
        <p:spPr>
          <a:xfrm>
            <a:off x="245660" y="1173707"/>
            <a:ext cx="1160059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33719A-8DC9-4739-A52E-CDF4D12487B7}"/>
              </a:ext>
            </a:extLst>
          </p:cNvPr>
          <p:cNvSpPr txBox="1"/>
          <p:nvPr/>
        </p:nvSpPr>
        <p:spPr>
          <a:xfrm>
            <a:off x="245660" y="3326445"/>
            <a:ext cx="9867331" cy="661720"/>
          </a:xfrm>
          <a:prstGeom prst="rect">
            <a:avLst/>
          </a:prstGeom>
          <a:noFill/>
        </p:spPr>
        <p:txBody>
          <a:bodyPr wrap="square" rtlCol="0">
            <a:spAutoFit/>
          </a:bodyPr>
          <a:lstStyle/>
          <a:p>
            <a:r>
              <a:rPr lang="pt-BR" sz="3700" dirty="0">
                <a:solidFill>
                  <a:schemeClr val="accent1"/>
                </a:solidFill>
                <a:latin typeface="Abadi" panose="020B0604020104020204" pitchFamily="34" charset="0"/>
              </a:rPr>
              <a:t>The problem</a:t>
            </a:r>
          </a:p>
        </p:txBody>
      </p:sp>
      <p:cxnSp>
        <p:nvCxnSpPr>
          <p:cNvPr id="7" name="Straight Connector 6">
            <a:extLst>
              <a:ext uri="{FF2B5EF4-FFF2-40B4-BE49-F238E27FC236}">
                <a16:creationId xmlns:a16="http://schemas.microsoft.com/office/drawing/2014/main" id="{FF70C486-D2DE-46B6-8813-39067DF873EB}"/>
              </a:ext>
            </a:extLst>
          </p:cNvPr>
          <p:cNvCxnSpPr>
            <a:cxnSpLocks/>
          </p:cNvCxnSpPr>
          <p:nvPr/>
        </p:nvCxnSpPr>
        <p:spPr>
          <a:xfrm>
            <a:off x="245659" y="4176215"/>
            <a:ext cx="1160059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27879E7-C054-4EE0-B316-AD7BAEBC5981}"/>
              </a:ext>
            </a:extLst>
          </p:cNvPr>
          <p:cNvSpPr txBox="1"/>
          <p:nvPr/>
        </p:nvSpPr>
        <p:spPr>
          <a:xfrm>
            <a:off x="245661" y="1404582"/>
            <a:ext cx="6469038" cy="1200329"/>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Abadi" panose="020B0604020104020204" pitchFamily="34" charset="0"/>
              </a:rPr>
              <a:t>If Space Y could predict either the Stage1 of the rocket would land succesfully, they could predict the price of the launch and that way get a smaller cost than SpaceX in the launches. </a:t>
            </a:r>
          </a:p>
        </p:txBody>
      </p:sp>
      <p:sp>
        <p:nvSpPr>
          <p:cNvPr id="10" name="TextBox 9">
            <a:extLst>
              <a:ext uri="{FF2B5EF4-FFF2-40B4-BE49-F238E27FC236}">
                <a16:creationId xmlns:a16="http://schemas.microsoft.com/office/drawing/2014/main" id="{A7CD1B45-76F4-457D-821E-8592F3BF3E50}"/>
              </a:ext>
            </a:extLst>
          </p:cNvPr>
          <p:cNvSpPr txBox="1"/>
          <p:nvPr/>
        </p:nvSpPr>
        <p:spPr>
          <a:xfrm>
            <a:off x="245659" y="4490113"/>
            <a:ext cx="5786650" cy="1477328"/>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Abadi" panose="020B0604020104020204" pitchFamily="34" charset="0"/>
              </a:rPr>
              <a:t>How could SpaceY predict either the Inicial part of the rocket would land succesfully or not?</a:t>
            </a:r>
          </a:p>
          <a:p>
            <a:pPr marL="285750" indent="-285750">
              <a:buFont typeface="Arial" panose="020B0604020202020204" pitchFamily="34" charset="0"/>
              <a:buChar char="•"/>
            </a:pPr>
            <a:r>
              <a:rPr lang="pt-BR" dirty="0">
                <a:latin typeface="Abadi" panose="020B0604020104020204" pitchFamily="34" charset="0"/>
              </a:rPr>
              <a:t>What kind of data is needed in orther to predict the oucome of the landing?</a:t>
            </a:r>
          </a:p>
          <a:p>
            <a:pPr marL="285750" indent="-285750">
              <a:buFont typeface="Arial" panose="020B0604020202020204" pitchFamily="34" charset="0"/>
              <a:buChar char="•"/>
            </a:pPr>
            <a:r>
              <a:rPr lang="pt-BR" dirty="0">
                <a:latin typeface="Abadi" panose="020B0604020104020204" pitchFamily="34" charset="0"/>
              </a:rPr>
              <a:t>What’s the best ML model to predict that variable? </a:t>
            </a:r>
          </a:p>
        </p:txBody>
      </p:sp>
    </p:spTree>
    <p:extLst>
      <p:ext uri="{BB962C8B-B14F-4D97-AF65-F5344CB8AC3E}">
        <p14:creationId xmlns:p14="http://schemas.microsoft.com/office/powerpoint/2010/main" val="629608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API and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Used Pandas and NumPy to clean and reorganize the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Machine Learning models created with Scikit-Learn and tuned with GridSearchCV</a:t>
            </a:r>
          </a:p>
          <a:p>
            <a:pPr marL="457200" lvl="1" indent="0">
              <a:lnSpc>
                <a:spcPct val="120000"/>
              </a:lnSpc>
              <a:spcBef>
                <a:spcPts val="1400"/>
              </a:spcBef>
              <a:buNone/>
            </a:pPr>
            <a:endParaRPr lang="en-US" sz="7600" dirty="0">
              <a:solidFill>
                <a:schemeClr val="bg2">
                  <a:lumMod val="50000"/>
                </a:schemeClr>
              </a:solidFill>
              <a:latin typeface="Abadi"/>
            </a:endParaRPr>
          </a:p>
          <a:p>
            <a:pPr marL="457200" lvl="1" indent="0">
              <a:lnSpc>
                <a:spcPct val="120000"/>
              </a:lnSpc>
              <a:spcBef>
                <a:spcPts val="1400"/>
              </a:spcBef>
              <a:buNone/>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dirty="0">
                <a:solidFill>
                  <a:schemeClr val="accent1"/>
                </a:solidFill>
                <a:latin typeface="Abadi" panose="020B0604020104020204" pitchFamily="34" charset="0"/>
              </a:rPr>
              <a:t>First part: SpaceX API Calls </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SpaceX has a public API, with information about it’s launches, such as date, coordinates, rocket, Payload mass, outcome of the mission etc. </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A get request was performed in order to retrieve the data</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1"/>
                </a:solidFill>
                <a:latin typeface="Abadi" panose="020B0604020104020204" pitchFamily="34" charset="0"/>
              </a:rPr>
              <a:t>Second part: Scraping SpaceX launch data Wikipedia page</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There is a Wikipedia page that contains data from past SpaceX launches.</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Web scraping with Beautiful Soup library was performed in order to retrieve that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Process </a:t>
            </a:r>
            <a:endParaRPr lang="en-US" dirty="0">
              <a:solidFill>
                <a:srgbClr val="0B49CB"/>
              </a:solidFill>
            </a:endParaRPr>
          </a:p>
        </p:txBody>
      </p:sp>
      <p:sp>
        <p:nvSpPr>
          <p:cNvPr id="2" name="Rectangle 1">
            <a:extLst>
              <a:ext uri="{FF2B5EF4-FFF2-40B4-BE49-F238E27FC236}">
                <a16:creationId xmlns:a16="http://schemas.microsoft.com/office/drawing/2014/main" id="{E7A8201C-BCD9-4F91-A9FD-64C1776F7B2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pt-BR" altLang="pt-BR" sz="1200" b="0" i="0" u="none" strike="noStrike" cap="none" normalizeH="0" baseline="0">
                <a:ln>
                  <a:noFill/>
                </a:ln>
                <a:solidFill>
                  <a:schemeClr val="tx1"/>
                </a:solidFill>
                <a:effectLst/>
                <a:latin typeface="Arial" panose="020B0604020202020204" pitchFamily="34" charset="0"/>
              </a:rPr>
              <a:t>BeautifulSoup</a:t>
            </a:r>
            <a:r>
              <a:rPr kumimoji="0" lang="pt-BR" altLang="pt-BR" sz="1100" b="0" i="0" u="none" strike="noStrike" cap="none" normalizeH="0" baseline="0">
                <a:ln>
                  <a:noFill/>
                </a:ln>
                <a:solidFill>
                  <a:schemeClr val="tx1"/>
                </a:solidFill>
                <a:effectLst/>
              </a:rPr>
              <a:t> </a:t>
            </a:r>
            <a:endParaRPr kumimoji="0" lang="pt-BR" altLang="pt-BR"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72956" y="1800225"/>
            <a:ext cx="3430138"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r>
              <a:rPr lang="en-US" sz="2000">
                <a:latin typeface="Abadi"/>
              </a:rPr>
              <a:t>GitHub URL for the Jupiter notebook related to this part of the project :</a:t>
            </a:r>
            <a:endParaRPr lang="en-US" sz="1800">
              <a:latin typeface="Abadi"/>
              <a:cs typeface="Calibri"/>
            </a:endParaRPr>
          </a:p>
          <a:p>
            <a:endParaRPr lang="en-US" sz="2000">
              <a:latin typeface="Abadi"/>
              <a:cs typeface="Calibri"/>
            </a:endParaRPr>
          </a:p>
          <a:p>
            <a:endParaRPr lang="en-US" sz="2000">
              <a:latin typeface="Abadi"/>
              <a:cs typeface="Calibri"/>
            </a:endParaRPr>
          </a:p>
          <a:p>
            <a:pPr marL="0" indent="0">
              <a:buNone/>
            </a:pPr>
            <a:r>
              <a:rPr lang="en-US" sz="1600">
                <a:ea typeface="+mn-lt"/>
                <a:cs typeface="+mn-lt"/>
              </a:rPr>
              <a:t>https://github.com/atifalizaidi/DataScience_Capstone/blob/main/Datascienecapstone.ipynb</a:t>
            </a:r>
            <a:endParaRPr lang="en-US" sz="160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1" name="Diagram 10">
            <a:extLst>
              <a:ext uri="{FF2B5EF4-FFF2-40B4-BE49-F238E27FC236}">
                <a16:creationId xmlns:a16="http://schemas.microsoft.com/office/drawing/2014/main" id="{DA8E5913-1B30-4820-B1FC-FCF97943AB41}"/>
              </a:ext>
            </a:extLst>
          </p:cNvPr>
          <p:cNvGraphicFramePr/>
          <p:nvPr>
            <p:extLst>
              <p:ext uri="{D42A27DB-BD31-4B8C-83A1-F6EECF244321}">
                <p14:modId xmlns:p14="http://schemas.microsoft.com/office/powerpoint/2010/main" val="2153920607"/>
              </p:ext>
            </p:extLst>
          </p:nvPr>
        </p:nvGraphicFramePr>
        <p:xfrm>
          <a:off x="4053385" y="2250466"/>
          <a:ext cx="7990006" cy="4225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483</TotalTime>
  <Words>2402</Words>
  <Application>Microsoft Office PowerPoint</Application>
  <PresentationFormat>Widescreen</PresentationFormat>
  <Paragraphs>265</Paragraphs>
  <Slides>50</Slides>
  <Notes>4</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Thiago De Almeida Macedo</cp:lastModifiedBy>
  <cp:revision>202</cp:revision>
  <dcterms:created xsi:type="dcterms:W3CDTF">2021-04-29T18:58:34Z</dcterms:created>
  <dcterms:modified xsi:type="dcterms:W3CDTF">2023-03-08T15:41:47Z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